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5" r:id="rId3"/>
    <p:sldId id="281" r:id="rId4"/>
    <p:sldId id="266" r:id="rId5"/>
    <p:sldId id="260" r:id="rId6"/>
    <p:sldId id="275" r:id="rId7"/>
    <p:sldId id="267" r:id="rId8"/>
    <p:sldId id="273" r:id="rId9"/>
    <p:sldId id="282" r:id="rId10"/>
    <p:sldId id="264" r:id="rId11"/>
    <p:sldId id="261" r:id="rId12"/>
    <p:sldId id="276" r:id="rId13"/>
    <p:sldId id="271" r:id="rId14"/>
    <p:sldId id="272" r:id="rId15"/>
    <p:sldId id="283" r:id="rId16"/>
    <p:sldId id="285" r:id="rId17"/>
    <p:sldId id="263" r:id="rId18"/>
    <p:sldId id="279" r:id="rId19"/>
    <p:sldId id="284" r:id="rId20"/>
    <p:sldId id="280" r:id="rId21"/>
    <p:sldId id="277"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D27A0A-BA4C-4A07-A57C-977F6448BDD3}">
          <p14:sldIdLst>
            <p14:sldId id="256"/>
            <p14:sldId id="265"/>
            <p14:sldId id="281"/>
            <p14:sldId id="266"/>
            <p14:sldId id="260"/>
            <p14:sldId id="275"/>
            <p14:sldId id="267"/>
            <p14:sldId id="273"/>
            <p14:sldId id="282"/>
            <p14:sldId id="264"/>
            <p14:sldId id="261"/>
            <p14:sldId id="276"/>
            <p14:sldId id="271"/>
            <p14:sldId id="272"/>
            <p14:sldId id="283"/>
            <p14:sldId id="285"/>
            <p14:sldId id="263"/>
            <p14:sldId id="279"/>
            <p14:sldId id="284"/>
            <p14:sldId id="280"/>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D8F"/>
    <a:srgbClr val="76B7B2"/>
    <a:srgbClr val="B07AA1"/>
    <a:srgbClr val="502B84"/>
    <a:srgbClr val="1F3C7D"/>
    <a:srgbClr val="D36028"/>
    <a:srgbClr val="FC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p:scale>
          <a:sx n="60" d="100"/>
          <a:sy n="60" d="100"/>
        </p:scale>
        <p:origin x="764"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Male</c:v>
                </c:pt>
              </c:strCache>
            </c:strRef>
          </c:tx>
          <c:spPr>
            <a:solidFill>
              <a:srgbClr val="76B7B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badi" panose="020B06040201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Fellowship Level</c:v>
                </c:pt>
                <c:pt idx="1">
                  <c:v>Artistic Director</c:v>
                </c:pt>
              </c:strCache>
            </c:strRef>
          </c:cat>
          <c:val>
            <c:numRef>
              <c:f>Sheet1!$B$2:$B$3</c:f>
              <c:numCache>
                <c:formatCode>0%</c:formatCode>
                <c:ptCount val="2"/>
                <c:pt idx="0">
                  <c:v>0.44</c:v>
                </c:pt>
                <c:pt idx="1">
                  <c:v>0.72</c:v>
                </c:pt>
              </c:numCache>
            </c:numRef>
          </c:val>
          <c:extLst>
            <c:ext xmlns:c16="http://schemas.microsoft.com/office/drawing/2014/chart" uri="{C3380CC4-5D6E-409C-BE32-E72D297353CC}">
              <c16:uniqueId val="{00000000-319E-4CFD-9A04-1B88C8550614}"/>
            </c:ext>
          </c:extLst>
        </c:ser>
        <c:ser>
          <c:idx val="1"/>
          <c:order val="1"/>
          <c:tx>
            <c:strRef>
              <c:f>Sheet1!$C$1</c:f>
              <c:strCache>
                <c:ptCount val="1"/>
                <c:pt idx="0">
                  <c:v>Female</c:v>
                </c:pt>
              </c:strCache>
            </c:strRef>
          </c:tx>
          <c:spPr>
            <a:solidFill>
              <a:srgbClr val="B07AA1"/>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badi" panose="020B06040201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Fellowship Level</c:v>
                </c:pt>
                <c:pt idx="1">
                  <c:v>Artistic Director</c:v>
                </c:pt>
              </c:strCache>
            </c:strRef>
          </c:cat>
          <c:val>
            <c:numRef>
              <c:f>Sheet1!$C$2:$C$3</c:f>
              <c:numCache>
                <c:formatCode>0%</c:formatCode>
                <c:ptCount val="2"/>
                <c:pt idx="0">
                  <c:v>0.56000000000000005</c:v>
                </c:pt>
                <c:pt idx="1">
                  <c:v>0.28000000000000003</c:v>
                </c:pt>
              </c:numCache>
            </c:numRef>
          </c:val>
          <c:extLst>
            <c:ext xmlns:c16="http://schemas.microsoft.com/office/drawing/2014/chart" uri="{C3380CC4-5D6E-409C-BE32-E72D297353CC}">
              <c16:uniqueId val="{00000004-319E-4CFD-9A04-1B88C8550614}"/>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665485360"/>
        <c:axId val="665482080"/>
      </c:barChart>
      <c:catAx>
        <c:axId val="665485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crossAx val="665482080"/>
        <c:crosses val="autoZero"/>
        <c:auto val="1"/>
        <c:lblAlgn val="ctr"/>
        <c:lblOffset val="100"/>
        <c:noMultiLvlLbl val="0"/>
      </c:catAx>
      <c:valAx>
        <c:axId val="665482080"/>
        <c:scaling>
          <c:orientation val="minMax"/>
        </c:scaling>
        <c:delete val="1"/>
        <c:axPos val="l"/>
        <c:numFmt formatCode="0%" sourceLinked="1"/>
        <c:majorTickMark val="out"/>
        <c:minorTickMark val="none"/>
        <c:tickLblPos val="nextTo"/>
        <c:crossAx val="66548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badi" panose="020B06040201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F8A97-9098-4C77-96F1-FA9FDBD21DDF}" type="datetimeFigureOut">
              <a:rPr lang="en-GB" smtClean="0"/>
              <a:t>11/12/2020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EAFAE-DC24-4F90-8F41-601772A6F623}" type="slidenum">
              <a:rPr lang="en-GB" smtClean="0"/>
              <a:t>‹#›</a:t>
            </a:fld>
            <a:endParaRPr lang="en-GB"/>
          </a:p>
        </p:txBody>
      </p:sp>
    </p:spTree>
    <p:extLst>
      <p:ext uri="{BB962C8B-B14F-4D97-AF65-F5344CB8AC3E}">
        <p14:creationId xmlns:p14="http://schemas.microsoft.com/office/powerpoint/2010/main" val="363494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Rectangle 7">
            <a:extLst>
              <a:ext uri="{FF2B5EF4-FFF2-40B4-BE49-F238E27FC236}">
                <a16:creationId xmlns:a16="http://schemas.microsoft.com/office/drawing/2014/main" id="{A2D3031C-CFCE-4679-B013-E364C2CEFB36}"/>
              </a:ext>
            </a:extLst>
          </p:cNvPr>
          <p:cNvSpPr/>
          <p:nvPr userDrawn="1"/>
        </p:nvSpPr>
        <p:spPr>
          <a:xfrm>
            <a:off x="-1" y="1058"/>
            <a:ext cx="12192001" cy="686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21298" y="4723338"/>
            <a:ext cx="11355662" cy="622232"/>
          </a:xfrm>
          <a:prstGeom prst="rect">
            <a:avLst/>
          </a:prstGeom>
        </p:spPr>
        <p:txBody>
          <a:bodyPr anchor="b">
            <a:noAutofit/>
          </a:bodyPr>
          <a:lstStyle>
            <a:lvl1pPr algn="ctr">
              <a:defRPr sz="40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26963" y="5464902"/>
            <a:ext cx="7766936" cy="622232"/>
          </a:xfrm>
          <a:prstGeom prst="rect">
            <a:avLst/>
          </a:prstGeo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Rectangle 17">
            <a:extLst>
              <a:ext uri="{FF2B5EF4-FFF2-40B4-BE49-F238E27FC236}">
                <a16:creationId xmlns:a16="http://schemas.microsoft.com/office/drawing/2014/main" id="{7673F8AE-CC1C-4E75-B52D-623D4542D3D6}"/>
              </a:ext>
            </a:extLst>
          </p:cNvPr>
          <p:cNvSpPr/>
          <p:nvPr userDrawn="1"/>
        </p:nvSpPr>
        <p:spPr>
          <a:xfrm>
            <a:off x="0" y="0"/>
            <a:ext cx="12192000" cy="4600575"/>
          </a:xfrm>
          <a:prstGeom prst="rect">
            <a:avLst/>
          </a:prstGeom>
          <a:solidFill>
            <a:srgbClr val="05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7EC8BC79-94AB-4014-A089-FFAC6F1DD484}"/>
              </a:ext>
            </a:extLst>
          </p:cNvPr>
          <p:cNvPicPr>
            <a:picLocks noChangeAspect="1"/>
          </p:cNvPicPr>
          <p:nvPr userDrawn="1"/>
        </p:nvPicPr>
        <p:blipFill rotWithShape="1">
          <a:blip r:embed="rId2"/>
          <a:srcRect r="1351"/>
          <a:stretch/>
        </p:blipFill>
        <p:spPr>
          <a:xfrm>
            <a:off x="280987" y="0"/>
            <a:ext cx="11472864" cy="4600575"/>
          </a:xfrm>
          <a:prstGeom prst="rect">
            <a:avLst/>
          </a:prstGeom>
        </p:spPr>
      </p:pic>
      <p:pic>
        <p:nvPicPr>
          <p:cNvPr id="1028" name="Picture 4" descr="Berkeley MBA for Executives Program | Berkeley-Haas">
            <a:extLst>
              <a:ext uri="{FF2B5EF4-FFF2-40B4-BE49-F238E27FC236}">
                <a16:creationId xmlns:a16="http://schemas.microsoft.com/office/drawing/2014/main" id="{A9AC6518-E7D9-43CB-8A61-4A31E4AA22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7865" y="6268064"/>
            <a:ext cx="1954843" cy="40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76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84A2FE-B350-4081-B712-1D9C38879248}" type="datetime1">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140767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B93F7-235E-4AEB-9540-F686ADEC5B8C}"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355733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1CD6E-5836-499C-84F5-AD1FE0510189}"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2"/>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2"/>
                </a:solidFill>
                <a:latin typeface="Arial"/>
              </a:rPr>
              <a:t>”</a:t>
            </a:r>
            <a:endParaRPr lang="en-US" dirty="0">
              <a:solidFill>
                <a:schemeClr val="accent2"/>
              </a:solidFill>
              <a:latin typeface="Arial"/>
            </a:endParaRPr>
          </a:p>
        </p:txBody>
      </p:sp>
    </p:spTree>
    <p:extLst>
      <p:ext uri="{BB962C8B-B14F-4D97-AF65-F5344CB8AC3E}">
        <p14:creationId xmlns:p14="http://schemas.microsoft.com/office/powerpoint/2010/main" val="337590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83277-0D28-4A7B-A378-A1B0C054EB67}"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222055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D8772-A223-48B1-BE1F-64C22AC79354}"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825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9893E7-D291-4CA9-ABCE-E927F7C55B40}"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382251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96319-DD81-4509-861D-EE90F4B90001}"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248074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DFFC5-E9AD-4B29-83BA-6F102B5515D9}"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270536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C5CA6A4-C4DD-4556-8F87-9CF1B3D71BAD}"/>
              </a:ext>
            </a:extLst>
          </p:cNvPr>
          <p:cNvGraphicFramePr>
            <a:graphicFrameLocks noChangeAspect="1"/>
          </p:cNvGraphicFramePr>
          <p:nvPr userDrawn="1">
            <p:custDataLst>
              <p:tags r:id="rId2"/>
            </p:custDataLst>
            <p:extLst>
              <p:ext uri="{D42A27DB-BD31-4B8C-83A1-F6EECF244321}">
                <p14:modId xmlns:p14="http://schemas.microsoft.com/office/powerpoint/2010/main" val="1721833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9"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068F791-EA2C-434C-9656-D4EB810BD05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Abadi" panose="020B0604020104020204" pitchFamily="34" charset="0"/>
              <a:ea typeface="+mj-ea"/>
              <a:cs typeface="+mj-cs"/>
              <a:sym typeface="Abadi" panose="020B0604020104020204" pitchFamily="34" charset="0"/>
            </a:endParaRPr>
          </a:p>
        </p:txBody>
      </p:sp>
      <p:sp>
        <p:nvSpPr>
          <p:cNvPr id="3" name="Content Placeholder 2"/>
          <p:cNvSpPr>
            <a:spLocks noGrp="1"/>
          </p:cNvSpPr>
          <p:nvPr>
            <p:ph idx="1"/>
          </p:nvPr>
        </p:nvSpPr>
        <p:spPr>
          <a:xfrm>
            <a:off x="677334" y="1447801"/>
            <a:ext cx="10837332" cy="4593562"/>
          </a:xfrm>
          <a:prstGeom prst="rect">
            <a:avLst/>
          </a:prstGeom>
        </p:spPr>
        <p:txBody>
          <a:bodyPr/>
          <a:lstStyle>
            <a:lvl1pPr marL="342900" indent="-342900">
              <a:buFont typeface="Wingdings" panose="05000000000000000000" pitchFamily="2" charset="2"/>
              <a:buChar char="§"/>
              <a:defRPr/>
            </a:lvl1pPr>
            <a:lvl2pPr marL="742950" indent="-28575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134ADE-02FB-44C1-8038-0402FF9F51CA}"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
        <p:nvSpPr>
          <p:cNvPr id="7" name="Title Placeholder 1">
            <a:extLst>
              <a:ext uri="{FF2B5EF4-FFF2-40B4-BE49-F238E27FC236}">
                <a16:creationId xmlns:a16="http://schemas.microsoft.com/office/drawing/2014/main" id="{8BFB4942-21B2-42AF-8D65-FBD2C3A45DD2}"/>
              </a:ext>
            </a:extLst>
          </p:cNvPr>
          <p:cNvSpPr>
            <a:spLocks noGrp="1"/>
          </p:cNvSpPr>
          <p:nvPr>
            <p:ph type="title"/>
          </p:nvPr>
        </p:nvSpPr>
        <p:spPr>
          <a:xfrm>
            <a:off x="5071872" y="251466"/>
            <a:ext cx="6887564" cy="734351"/>
          </a:xfrm>
          <a:prstGeom prst="rect">
            <a:avLst/>
          </a:prstGeom>
        </p:spPr>
        <p:txBody>
          <a:bodyPr vert="horz" lIns="91440" tIns="45720" rIns="91440" bIns="45720" rtlCol="0" anchor="ctr">
            <a:normAutofit/>
          </a:bodyPr>
          <a:lstStyle/>
          <a:p>
            <a:r>
              <a:rPr lang="en-US" dirty="0"/>
              <a:t>Click to edit Master title style</a:t>
            </a:r>
          </a:p>
        </p:txBody>
      </p:sp>
      <p:sp>
        <p:nvSpPr>
          <p:cNvPr id="10" name="Rectangle 9">
            <a:extLst>
              <a:ext uri="{FF2B5EF4-FFF2-40B4-BE49-F238E27FC236}">
                <a16:creationId xmlns:a16="http://schemas.microsoft.com/office/drawing/2014/main" id="{57B0C4B5-EC06-4142-AF91-304279132FAA}"/>
              </a:ext>
            </a:extLst>
          </p:cNvPr>
          <p:cNvSpPr/>
          <p:nvPr userDrawn="1"/>
        </p:nvSpPr>
        <p:spPr>
          <a:xfrm>
            <a:off x="0" y="6771611"/>
            <a:ext cx="12192000" cy="86389"/>
          </a:xfrm>
          <a:prstGeom prst="rect">
            <a:avLst/>
          </a:prstGeom>
          <a:ln>
            <a:solidFill>
              <a:srgbClr val="05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4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31B17-4B8A-43CF-88DA-5A0D33242B71}"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119976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C5CA6A4-C4DD-4556-8F87-9CF1B3D71BAD}"/>
              </a:ext>
            </a:extLst>
          </p:cNvPr>
          <p:cNvGraphicFramePr>
            <a:graphicFrameLocks noChangeAspect="1"/>
          </p:cNvGraphicFramePr>
          <p:nvPr userDrawn="1">
            <p:custDataLst>
              <p:tags r:id="rId2"/>
            </p:custDataLst>
            <p:extLst>
              <p:ext uri="{D42A27DB-BD31-4B8C-83A1-F6EECF244321}">
                <p14:modId xmlns:p14="http://schemas.microsoft.com/office/powerpoint/2010/main" val="1442647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0" name="think-cell Slide" r:id="rId5" imgW="287" imgH="287" progId="TCLayout.ActiveDocument.1">
                  <p:embed/>
                </p:oleObj>
              </mc:Choice>
              <mc:Fallback>
                <p:oleObj name="think-cell Slide" r:id="rId5" imgW="287" imgH="287" progId="TCLayout.ActiveDocument.1">
                  <p:embed/>
                  <p:pic>
                    <p:nvPicPr>
                      <p:cNvPr id="9" name="Object 8" hidden="1">
                        <a:extLst>
                          <a:ext uri="{FF2B5EF4-FFF2-40B4-BE49-F238E27FC236}">
                            <a16:creationId xmlns:a16="http://schemas.microsoft.com/office/drawing/2014/main" id="{9C5CA6A4-C4DD-4556-8F87-9CF1B3D71B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068F791-EA2C-434C-9656-D4EB810BD05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Abadi" panose="020B0604020104020204" pitchFamily="34" charset="0"/>
              <a:ea typeface="+mj-ea"/>
              <a:cs typeface="+mj-cs"/>
              <a:sym typeface="Abadi" panose="020B0604020104020204" pitchFamily="34" charset="0"/>
            </a:endParaRPr>
          </a:p>
        </p:txBody>
      </p:sp>
      <p:sp>
        <p:nvSpPr>
          <p:cNvPr id="4" name="Date Placeholder 3"/>
          <p:cNvSpPr>
            <a:spLocks noGrp="1"/>
          </p:cNvSpPr>
          <p:nvPr>
            <p:ph type="dt" sz="half" idx="10"/>
          </p:nvPr>
        </p:nvSpPr>
        <p:spPr/>
        <p:txBody>
          <a:bodyPr/>
          <a:lstStyle/>
          <a:p>
            <a:fld id="{CC134ADE-02FB-44C1-8038-0402FF9F51CA}"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3C10A-F7B5-4CFB-A1D2-D771F41BF661}" type="slidenum">
              <a:rPr lang="en-GB" smtClean="0"/>
              <a:t>‹#›</a:t>
            </a:fld>
            <a:endParaRPr lang="en-GB"/>
          </a:p>
        </p:txBody>
      </p:sp>
      <p:sp>
        <p:nvSpPr>
          <p:cNvPr id="7" name="Title Placeholder 1">
            <a:extLst>
              <a:ext uri="{FF2B5EF4-FFF2-40B4-BE49-F238E27FC236}">
                <a16:creationId xmlns:a16="http://schemas.microsoft.com/office/drawing/2014/main" id="{8BFB4942-21B2-42AF-8D65-FBD2C3A45DD2}"/>
              </a:ext>
            </a:extLst>
          </p:cNvPr>
          <p:cNvSpPr>
            <a:spLocks noGrp="1"/>
          </p:cNvSpPr>
          <p:nvPr>
            <p:ph type="title"/>
          </p:nvPr>
        </p:nvSpPr>
        <p:spPr>
          <a:xfrm>
            <a:off x="3027646" y="3061824"/>
            <a:ext cx="6887564" cy="734351"/>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10" name="Rectangle 9">
            <a:extLst>
              <a:ext uri="{FF2B5EF4-FFF2-40B4-BE49-F238E27FC236}">
                <a16:creationId xmlns:a16="http://schemas.microsoft.com/office/drawing/2014/main" id="{57B0C4B5-EC06-4142-AF91-304279132FAA}"/>
              </a:ext>
            </a:extLst>
          </p:cNvPr>
          <p:cNvSpPr/>
          <p:nvPr userDrawn="1"/>
        </p:nvSpPr>
        <p:spPr>
          <a:xfrm>
            <a:off x="0" y="6771611"/>
            <a:ext cx="12192000" cy="86389"/>
          </a:xfrm>
          <a:prstGeom prst="rect">
            <a:avLst/>
          </a:prstGeom>
          <a:ln>
            <a:solidFill>
              <a:srgbClr val="05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836926-E1A3-413A-9AA7-99745B8F0713}"/>
              </a:ext>
            </a:extLst>
          </p:cNvPr>
          <p:cNvSpPr/>
          <p:nvPr userDrawn="1"/>
        </p:nvSpPr>
        <p:spPr>
          <a:xfrm>
            <a:off x="0" y="0"/>
            <a:ext cx="12192000" cy="1171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F3E9E26-D55C-49FD-9DE1-DCAEDD783F77}"/>
              </a:ext>
            </a:extLst>
          </p:cNvPr>
          <p:cNvPicPr>
            <a:picLocks noChangeAspect="1"/>
          </p:cNvPicPr>
          <p:nvPr userDrawn="1"/>
        </p:nvPicPr>
        <p:blipFill rotWithShape="1">
          <a:blip r:embed="rId7"/>
          <a:srcRect l="23241" t="27355" r="1351"/>
          <a:stretch/>
        </p:blipFill>
        <p:spPr>
          <a:xfrm>
            <a:off x="208722" y="30190"/>
            <a:ext cx="2995654" cy="1141604"/>
          </a:xfrm>
          <a:prstGeom prst="rect">
            <a:avLst/>
          </a:prstGeom>
        </p:spPr>
      </p:pic>
      <p:pic>
        <p:nvPicPr>
          <p:cNvPr id="13" name="Picture 12" descr="A close up of a logo&#10;&#10;Description automatically generated">
            <a:extLst>
              <a:ext uri="{FF2B5EF4-FFF2-40B4-BE49-F238E27FC236}">
                <a16:creationId xmlns:a16="http://schemas.microsoft.com/office/drawing/2014/main" id="{176CDCDC-D96E-4919-B49C-489F21923D3E}"/>
              </a:ext>
            </a:extLst>
          </p:cNvPr>
          <p:cNvPicPr>
            <a:picLocks noChangeAspect="1"/>
          </p:cNvPicPr>
          <p:nvPr userDrawn="1"/>
        </p:nvPicPr>
        <p:blipFill>
          <a:blip r:embed="rId8">
            <a:alphaModFix amt="20000"/>
            <a:extLst>
              <a:ext uri="{28A0092B-C50C-407E-A947-70E740481C1C}">
                <a14:useLocalDpi xmlns:a14="http://schemas.microsoft.com/office/drawing/2010/main" val="0"/>
              </a:ext>
            </a:extLst>
          </a:blip>
          <a:stretch>
            <a:fillRect/>
          </a:stretch>
        </p:blipFill>
        <p:spPr>
          <a:xfrm>
            <a:off x="-535972" y="1433575"/>
            <a:ext cx="4725200" cy="4725200"/>
          </a:xfrm>
          <a:prstGeom prst="rect">
            <a:avLst/>
          </a:prstGeom>
        </p:spPr>
      </p:pic>
    </p:spTree>
    <p:extLst>
      <p:ext uri="{BB962C8B-B14F-4D97-AF65-F5344CB8AC3E}">
        <p14:creationId xmlns:p14="http://schemas.microsoft.com/office/powerpoint/2010/main" val="350078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5819691-F5B4-4B11-9D8B-BCABC21B6B05}"/>
              </a:ext>
            </a:extLst>
          </p:cNvPr>
          <p:cNvGraphicFramePr>
            <a:graphicFrameLocks noChangeAspect="1"/>
          </p:cNvGraphicFramePr>
          <p:nvPr userDrawn="1">
            <p:custDataLst>
              <p:tags r:id="rId2"/>
            </p:custDataLst>
            <p:extLst>
              <p:ext uri="{D42A27DB-BD31-4B8C-83A1-F6EECF244321}">
                <p14:modId xmlns:p14="http://schemas.microsoft.com/office/powerpoint/2010/main" val="3386822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3"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75DF790-64CB-444C-B518-D37B58A12CD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Abadi" panose="020B0604020104020204" pitchFamily="34" charset="0"/>
              <a:ea typeface="+mj-ea"/>
              <a:cs typeface="+mj-cs"/>
              <a:sym typeface="Abadi" panose="020B0604020104020204" pitchFamily="34" charset="0"/>
            </a:endParaRPr>
          </a:p>
        </p:txBody>
      </p:sp>
      <p:sp>
        <p:nvSpPr>
          <p:cNvPr id="3" name="Content Placeholder 2"/>
          <p:cNvSpPr>
            <a:spLocks noGrp="1"/>
          </p:cNvSpPr>
          <p:nvPr>
            <p:ph sz="half" idx="1"/>
          </p:nvPr>
        </p:nvSpPr>
        <p:spPr>
          <a:xfrm>
            <a:off x="677334" y="1435496"/>
            <a:ext cx="4184035" cy="46058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1435497"/>
            <a:ext cx="4184034" cy="460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DA488-4329-4FF7-8A83-F46580FCB902}" type="datetime1">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A3C10A-F7B5-4CFB-A1D2-D771F41BF661}" type="slidenum">
              <a:rPr lang="en-GB" smtClean="0"/>
              <a:t>‹#›</a:t>
            </a:fld>
            <a:endParaRPr lang="en-GB"/>
          </a:p>
        </p:txBody>
      </p:sp>
      <p:sp>
        <p:nvSpPr>
          <p:cNvPr id="8" name="Title Placeholder 1">
            <a:extLst>
              <a:ext uri="{FF2B5EF4-FFF2-40B4-BE49-F238E27FC236}">
                <a16:creationId xmlns:a16="http://schemas.microsoft.com/office/drawing/2014/main" id="{09CBC826-5DCC-4ECA-AA6D-949FF3E2C27F}"/>
              </a:ext>
            </a:extLst>
          </p:cNvPr>
          <p:cNvSpPr>
            <a:spLocks noGrp="1"/>
          </p:cNvSpPr>
          <p:nvPr>
            <p:ph type="title"/>
          </p:nvPr>
        </p:nvSpPr>
        <p:spPr>
          <a:xfrm>
            <a:off x="5071872" y="251466"/>
            <a:ext cx="6887564" cy="73435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853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FBD76B8-D472-4461-9840-5246A8724AB4}"/>
              </a:ext>
            </a:extLst>
          </p:cNvPr>
          <p:cNvGraphicFramePr>
            <a:graphicFrameLocks noChangeAspect="1"/>
          </p:cNvGraphicFramePr>
          <p:nvPr userDrawn="1">
            <p:custDataLst>
              <p:tags r:id="rId2"/>
            </p:custDataLst>
            <p:extLst>
              <p:ext uri="{D42A27DB-BD31-4B8C-83A1-F6EECF244321}">
                <p14:modId xmlns:p14="http://schemas.microsoft.com/office/powerpoint/2010/main" val="1191597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7" name="think-cell Slide" r:id="rId4" imgW="287" imgH="287" progId="TCLayout.ActiveDocument.1">
                  <p:embed/>
                </p:oleObj>
              </mc:Choice>
              <mc:Fallback>
                <p:oleObj name="think-cell Slide" r:id="rId4" imgW="287" imgH="28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75745" y="1437083"/>
            <a:ext cx="4185623" cy="576262"/>
          </a:xfrm>
          <a:prstGeom prst="rect">
            <a:avLst/>
          </a:prstGeom>
        </p:spPr>
        <p:txBody>
          <a:bodyPr anchor="t">
            <a:noAutofit/>
          </a:bodyPr>
          <a:lstStyle>
            <a:lvl1pPr marL="0" indent="0">
              <a:buNone/>
              <a:defRPr sz="20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013345"/>
            <a:ext cx="4185623" cy="4028017"/>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1437083"/>
            <a:ext cx="4185618" cy="576262"/>
          </a:xfrm>
          <a:prstGeom prst="rect">
            <a:avLst/>
          </a:prstGeom>
        </p:spPr>
        <p:txBody>
          <a:bodyPr anchor="t">
            <a:noAutofit/>
          </a:bodyPr>
          <a:lstStyle>
            <a:lvl1pPr marL="0" indent="0">
              <a:buNone/>
              <a:defRPr lang="en-US" sz="2000" b="0" kern="1200" dirty="0" smtClean="0">
                <a:solidFill>
                  <a:schemeClr val="bg1">
                    <a:lumMod val="5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ts val="1000"/>
              </a:spcBef>
              <a:spcAft>
                <a:spcPts val="0"/>
              </a:spcAft>
              <a:buClr>
                <a:schemeClr val="accent1"/>
              </a:buClr>
              <a:buSzPct val="80000"/>
              <a:buFont typeface="Wingdings" panose="05000000000000000000" pitchFamily="2" charset="2"/>
              <a:buNone/>
            </a:pPr>
            <a:r>
              <a:rPr lang="en-US" dirty="0"/>
              <a:t>Click to edit Master text styles</a:t>
            </a:r>
          </a:p>
        </p:txBody>
      </p:sp>
      <p:sp>
        <p:nvSpPr>
          <p:cNvPr id="6" name="Content Placeholder 5"/>
          <p:cNvSpPr>
            <a:spLocks noGrp="1"/>
          </p:cNvSpPr>
          <p:nvPr>
            <p:ph sz="quarter" idx="4"/>
          </p:nvPr>
        </p:nvSpPr>
        <p:spPr>
          <a:xfrm>
            <a:off x="5088384" y="2013345"/>
            <a:ext cx="4185617" cy="402801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E9C961-D709-4EC6-90BD-5AE85D601337}" type="datetime1">
              <a:rPr lang="en-GB" smtClean="0"/>
              <a:t>11/12/2020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A3C10A-F7B5-4CFB-A1D2-D771F41BF661}" type="slidenum">
              <a:rPr lang="en-GB" smtClean="0"/>
              <a:t>‹#›</a:t>
            </a:fld>
            <a:endParaRPr lang="en-GB"/>
          </a:p>
        </p:txBody>
      </p:sp>
      <p:sp>
        <p:nvSpPr>
          <p:cNvPr id="11" name="Title Placeholder 1">
            <a:extLst>
              <a:ext uri="{FF2B5EF4-FFF2-40B4-BE49-F238E27FC236}">
                <a16:creationId xmlns:a16="http://schemas.microsoft.com/office/drawing/2014/main" id="{47E01052-36A9-488D-9EB0-B4D1F6BFF9ED}"/>
              </a:ext>
            </a:extLst>
          </p:cNvPr>
          <p:cNvSpPr txBox="1">
            <a:spLocks/>
          </p:cNvSpPr>
          <p:nvPr userDrawn="1"/>
        </p:nvSpPr>
        <p:spPr>
          <a:xfrm>
            <a:off x="5071872" y="251466"/>
            <a:ext cx="6887564" cy="73435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57D8F"/>
                </a:solidFill>
                <a:latin typeface="Abadi" panose="020B0604020104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65462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CB83B8A-CB91-4AA2-ADB6-F25E8A9AB5CD}"/>
              </a:ext>
            </a:extLst>
          </p:cNvPr>
          <p:cNvGraphicFramePr>
            <a:graphicFrameLocks noChangeAspect="1"/>
          </p:cNvGraphicFramePr>
          <p:nvPr userDrawn="1">
            <p:custDataLst>
              <p:tags r:id="rId2"/>
            </p:custDataLst>
            <p:extLst>
              <p:ext uri="{D42A27DB-BD31-4B8C-83A1-F6EECF244321}">
                <p14:modId xmlns:p14="http://schemas.microsoft.com/office/powerpoint/2010/main" val="1785570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1"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04FDE1D-8847-4BCF-A528-481FAB499F9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Abadi" panose="020B0604020104020204" pitchFamily="34" charset="0"/>
              <a:ea typeface="+mj-ea"/>
              <a:cs typeface="+mj-cs"/>
              <a:sym typeface="Abadi" panose="020B0604020104020204" pitchFamily="34" charset="0"/>
            </a:endParaRPr>
          </a:p>
        </p:txBody>
      </p:sp>
      <p:sp>
        <p:nvSpPr>
          <p:cNvPr id="3" name="Date Placeholder 2"/>
          <p:cNvSpPr>
            <a:spLocks noGrp="1"/>
          </p:cNvSpPr>
          <p:nvPr>
            <p:ph type="dt" sz="half" idx="10"/>
          </p:nvPr>
        </p:nvSpPr>
        <p:spPr/>
        <p:txBody>
          <a:bodyPr/>
          <a:lstStyle/>
          <a:p>
            <a:fld id="{48B7B48D-4619-421B-A266-FE6B3693016A}" type="datetime1">
              <a:rPr lang="en-GB" smtClean="0"/>
              <a:t>11/12/2020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A3C10A-F7B5-4CFB-A1D2-D771F41BF661}" type="slidenum">
              <a:rPr lang="en-GB" smtClean="0"/>
              <a:t>‹#›</a:t>
            </a:fld>
            <a:endParaRPr lang="en-GB"/>
          </a:p>
        </p:txBody>
      </p:sp>
      <p:sp>
        <p:nvSpPr>
          <p:cNvPr id="6" name="Title Placeholder 1">
            <a:extLst>
              <a:ext uri="{FF2B5EF4-FFF2-40B4-BE49-F238E27FC236}">
                <a16:creationId xmlns:a16="http://schemas.microsoft.com/office/drawing/2014/main" id="{64F4DE8C-7282-4AFF-9658-EA218EB56294}"/>
              </a:ext>
            </a:extLst>
          </p:cNvPr>
          <p:cNvSpPr>
            <a:spLocks noGrp="1"/>
          </p:cNvSpPr>
          <p:nvPr>
            <p:ph type="title"/>
          </p:nvPr>
        </p:nvSpPr>
        <p:spPr>
          <a:xfrm>
            <a:off x="5071872" y="251466"/>
            <a:ext cx="6887564" cy="73435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6274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28533-CDA6-471B-8290-0A2D6A2BE321}" type="datetime1">
              <a:rPr lang="en-GB" smtClean="0"/>
              <a:t>11/12/2020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A3C10A-F7B5-4CFB-A1D2-D771F41BF661}" type="slidenum">
              <a:rPr lang="en-GB" smtClean="0"/>
              <a:t>‹#›</a:t>
            </a:fld>
            <a:endParaRPr lang="en-GB"/>
          </a:p>
        </p:txBody>
      </p:sp>
      <p:sp>
        <p:nvSpPr>
          <p:cNvPr id="5" name="Title Placeholder 1">
            <a:extLst>
              <a:ext uri="{FF2B5EF4-FFF2-40B4-BE49-F238E27FC236}">
                <a16:creationId xmlns:a16="http://schemas.microsoft.com/office/drawing/2014/main" id="{EB83A5AA-6C76-4A5E-B5AA-A235CEDBF765}"/>
              </a:ext>
            </a:extLst>
          </p:cNvPr>
          <p:cNvSpPr>
            <a:spLocks noGrp="1"/>
          </p:cNvSpPr>
          <p:nvPr>
            <p:ph type="title"/>
          </p:nvPr>
        </p:nvSpPr>
        <p:spPr>
          <a:xfrm>
            <a:off x="5071872" y="251466"/>
            <a:ext cx="6887564" cy="73435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6666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BEFB1-6183-4C05-92A5-3454D0B2FB5B}" type="datetime1">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A3C10A-F7B5-4CFB-A1D2-D771F41BF661}" type="slidenum">
              <a:rPr lang="en-GB" smtClean="0"/>
              <a:t>‹#›</a:t>
            </a:fld>
            <a:endParaRPr lang="en-GB"/>
          </a:p>
        </p:txBody>
      </p:sp>
    </p:spTree>
    <p:extLst>
      <p:ext uri="{BB962C8B-B14F-4D97-AF65-F5344CB8AC3E}">
        <p14:creationId xmlns:p14="http://schemas.microsoft.com/office/powerpoint/2010/main" val="55073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E0D047-7271-48CD-B651-55F3950203A7}"/>
              </a:ext>
            </a:extLst>
          </p:cNvPr>
          <p:cNvGraphicFramePr>
            <a:graphicFrameLocks noChangeAspect="1"/>
          </p:cNvGraphicFramePr>
          <p:nvPr userDrawn="1">
            <p:custDataLst>
              <p:tags r:id="rId20"/>
            </p:custDataLst>
            <p:extLst>
              <p:ext uri="{D42A27DB-BD31-4B8C-83A1-F6EECF244321}">
                <p14:modId xmlns:p14="http://schemas.microsoft.com/office/powerpoint/2010/main" val="1223373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6" name="think-cell Slide" r:id="rId22" imgW="287" imgH="287" progId="TCLayout.ActiveDocument.1">
                  <p:embed/>
                </p:oleObj>
              </mc:Choice>
              <mc:Fallback>
                <p:oleObj name="think-cell Slide" r:id="rId22" imgW="287" imgH="287"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6F8D4BB-E9D2-47BD-A3DC-6E9C38B1BB7E}"/>
              </a:ext>
            </a:extLst>
          </p:cNvPr>
          <p:cNvSpPr/>
          <p:nvPr userDrawn="1">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Abadi" panose="020B0604020104020204" pitchFamily="34" charset="0"/>
              <a:ea typeface="+mj-ea"/>
              <a:cs typeface="+mj-cs"/>
              <a:sym typeface="Abadi" panose="020B0604020104020204" pitchFamily="34" charset="0"/>
            </a:endParaRPr>
          </a:p>
        </p:txBody>
      </p:sp>
      <p:sp>
        <p:nvSpPr>
          <p:cNvPr id="2" name="Title Placeholder 1"/>
          <p:cNvSpPr>
            <a:spLocks noGrp="1"/>
          </p:cNvSpPr>
          <p:nvPr>
            <p:ph type="title"/>
          </p:nvPr>
        </p:nvSpPr>
        <p:spPr>
          <a:xfrm>
            <a:off x="5071872" y="251466"/>
            <a:ext cx="6887564" cy="7343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3538" y="1318151"/>
            <a:ext cx="10706158" cy="46058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81085" y="6268019"/>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9F326-ACD0-4001-9CB7-038FABB71FDF}" type="datetime1">
              <a:rPr lang="en-GB" smtClean="0"/>
              <a:t>11/12/2020</a:t>
            </a:fld>
            <a:endParaRPr lang="en-GB"/>
          </a:p>
        </p:txBody>
      </p:sp>
      <p:sp>
        <p:nvSpPr>
          <p:cNvPr id="5" name="Footer Placeholder 4"/>
          <p:cNvSpPr>
            <a:spLocks noGrp="1"/>
          </p:cNvSpPr>
          <p:nvPr>
            <p:ph type="ftr" sz="quarter" idx="3"/>
          </p:nvPr>
        </p:nvSpPr>
        <p:spPr>
          <a:xfrm>
            <a:off x="773538" y="6268019"/>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276097" y="5999209"/>
            <a:ext cx="683339" cy="365125"/>
          </a:xfrm>
          <a:prstGeom prst="rect">
            <a:avLst/>
          </a:prstGeom>
        </p:spPr>
        <p:txBody>
          <a:bodyPr vert="horz" lIns="91440" tIns="45720" rIns="91440" bIns="45720" rtlCol="0" anchor="ctr"/>
          <a:lstStyle>
            <a:lvl1pPr algn="r">
              <a:defRPr sz="900">
                <a:solidFill>
                  <a:schemeClr val="accent1"/>
                </a:solidFill>
              </a:defRPr>
            </a:lvl1pPr>
          </a:lstStyle>
          <a:p>
            <a:fld id="{0DA3C10A-F7B5-4CFB-A1D2-D771F41BF661}" type="slidenum">
              <a:rPr lang="en-GB" smtClean="0"/>
              <a:t>‹#›</a:t>
            </a:fld>
            <a:endParaRPr lang="en-GB"/>
          </a:p>
        </p:txBody>
      </p:sp>
      <p:pic>
        <p:nvPicPr>
          <p:cNvPr id="34" name="Picture 4" descr="Berkeley MBA for Executives Program | Berkeley-Haas">
            <a:extLst>
              <a:ext uri="{FF2B5EF4-FFF2-40B4-BE49-F238E27FC236}">
                <a16:creationId xmlns:a16="http://schemas.microsoft.com/office/drawing/2014/main" id="{FED3AB2F-B71E-484B-8616-C0C1F58B5E70}"/>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0550111" y="6420335"/>
            <a:ext cx="1470554" cy="303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33739C-F568-4358-BCDB-1E40E24F7939}"/>
              </a:ext>
            </a:extLst>
          </p:cNvPr>
          <p:cNvPicPr>
            <a:picLocks noChangeAspect="1"/>
          </p:cNvPicPr>
          <p:nvPr userDrawn="1"/>
        </p:nvPicPr>
        <p:blipFill rotWithShape="1">
          <a:blip r:embed="rId25"/>
          <a:srcRect l="25100" t="50000" r="64000" b="44676"/>
          <a:stretch/>
        </p:blipFill>
        <p:spPr>
          <a:xfrm>
            <a:off x="485245" y="365073"/>
            <a:ext cx="2226377" cy="611701"/>
          </a:xfrm>
          <a:prstGeom prst="rect">
            <a:avLst/>
          </a:prstGeom>
        </p:spPr>
      </p:pic>
      <p:cxnSp>
        <p:nvCxnSpPr>
          <p:cNvPr id="15" name="Straight Connector 14">
            <a:extLst>
              <a:ext uri="{FF2B5EF4-FFF2-40B4-BE49-F238E27FC236}">
                <a16:creationId xmlns:a16="http://schemas.microsoft.com/office/drawing/2014/main" id="{BC3C4412-A15B-4C8E-B1C4-B02BD80361CD}"/>
              </a:ext>
            </a:extLst>
          </p:cNvPr>
          <p:cNvCxnSpPr/>
          <p:nvPr userDrawn="1"/>
        </p:nvCxnSpPr>
        <p:spPr>
          <a:xfrm>
            <a:off x="0" y="1147462"/>
            <a:ext cx="12192000" cy="0"/>
          </a:xfrm>
          <a:prstGeom prst="line">
            <a:avLst/>
          </a:prstGeom>
          <a:ln w="38100">
            <a:solidFill>
              <a:srgbClr val="057D8F"/>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8CD6192-2467-4F21-A231-CB02EF30362F}"/>
              </a:ext>
            </a:extLst>
          </p:cNvPr>
          <p:cNvSpPr/>
          <p:nvPr userDrawn="1"/>
        </p:nvSpPr>
        <p:spPr>
          <a:xfrm>
            <a:off x="0" y="6771611"/>
            <a:ext cx="12192000" cy="86389"/>
          </a:xfrm>
          <a:prstGeom prst="rect">
            <a:avLst/>
          </a:prstGeom>
          <a:ln>
            <a:solidFill>
              <a:srgbClr val="05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icture containing shape&#10;&#10;Description automatically generated">
            <a:extLst>
              <a:ext uri="{FF2B5EF4-FFF2-40B4-BE49-F238E27FC236}">
                <a16:creationId xmlns:a16="http://schemas.microsoft.com/office/drawing/2014/main" id="{170A34E2-A713-443C-914D-C0680491CC71}"/>
              </a:ext>
            </a:extLst>
          </p:cNvPr>
          <p:cNvPicPr>
            <a:picLocks noChangeAspect="1"/>
          </p:cNvPicPr>
          <p:nvPr userDrawn="1"/>
        </p:nvPicPr>
        <p:blipFill>
          <a:blip r:embed="rId26">
            <a:alphaModFix amt="20000"/>
            <a:extLst>
              <a:ext uri="{28A0092B-C50C-407E-A947-70E740481C1C}">
                <a14:useLocalDpi xmlns:a14="http://schemas.microsoft.com/office/drawing/2010/main" val="0"/>
              </a:ext>
            </a:extLst>
          </a:blip>
          <a:stretch>
            <a:fillRect/>
          </a:stretch>
        </p:blipFill>
        <p:spPr>
          <a:xfrm>
            <a:off x="4444662" y="313587"/>
            <a:ext cx="549328" cy="633461"/>
          </a:xfrm>
          <a:prstGeom prst="rect">
            <a:avLst/>
          </a:prstGeom>
        </p:spPr>
      </p:pic>
    </p:spTree>
    <p:extLst>
      <p:ext uri="{BB962C8B-B14F-4D97-AF65-F5344CB8AC3E}">
        <p14:creationId xmlns:p14="http://schemas.microsoft.com/office/powerpoint/2010/main" val="96849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hdr="0" ftr="0" dt="0"/>
  <p:txStyles>
    <p:titleStyle>
      <a:lvl1pPr algn="l" defTabSz="457200" rtl="0" eaLnBrk="1" latinLnBrk="0" hangingPunct="1">
        <a:spcBef>
          <a:spcPct val="0"/>
        </a:spcBef>
        <a:buNone/>
        <a:defRPr sz="2800" kern="1200">
          <a:solidFill>
            <a:srgbClr val="057D8F"/>
          </a:solidFill>
          <a:latin typeface="Abadi" panose="020B0604020104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800" kern="1200">
          <a:solidFill>
            <a:schemeClr val="tx1">
              <a:lumMod val="75000"/>
              <a:lumOff val="25000"/>
            </a:schemeClr>
          </a:solidFill>
          <a:latin typeface="Abadi" panose="020B0604020104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Abadi" panose="020B0604020104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Abadi" panose="020B0604020104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Ø"/>
        <a:defRPr sz="1200" kern="1200">
          <a:solidFill>
            <a:schemeClr val="tx1">
              <a:lumMod val="75000"/>
              <a:lumOff val="25000"/>
            </a:schemeClr>
          </a:solidFill>
          <a:latin typeface="Abadi" panose="020B0604020104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200" kern="1200">
          <a:solidFill>
            <a:schemeClr val="tx1">
              <a:lumMod val="75000"/>
              <a:lumOff val="25000"/>
            </a:schemeClr>
          </a:solidFill>
          <a:latin typeface="Abadi" panose="020B0604020104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32.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4.xml"/><Relationship Id="rId7" Type="http://schemas.openxmlformats.org/officeDocument/2006/relationships/image" Target="../media/image11.png"/><Relationship Id="rId2" Type="http://schemas.openxmlformats.org/officeDocument/2006/relationships/tags" Target="../tags/tag33.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10.png"/><Relationship Id="rId3" Type="http://schemas.openxmlformats.org/officeDocument/2006/relationships/tags" Target="../tags/tag36.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35.xml"/><Relationship Id="rId16" Type="http://schemas.openxmlformats.org/officeDocument/2006/relationships/image" Target="../media/image22.png"/><Relationship Id="rId1" Type="http://schemas.openxmlformats.org/officeDocument/2006/relationships/vmlDrawing" Target="../drawings/vmlDrawing17.vml"/><Relationship Id="rId6" Type="http://schemas.openxmlformats.org/officeDocument/2006/relationships/image" Target="../media/image1.emf"/><Relationship Id="rId11" Type="http://schemas.openxmlformats.org/officeDocument/2006/relationships/image" Target="../media/image17.png"/><Relationship Id="rId5" Type="http://schemas.openxmlformats.org/officeDocument/2006/relationships/oleObject" Target="../embeddings/oleObject16.bin"/><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slideLayout" Target="../slideLayouts/slideLayout2.xml"/><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vmlDrawing" Target="../drawings/vmlDrawing19.vml"/><Relationship Id="rId6" Type="http://schemas.openxmlformats.org/officeDocument/2006/relationships/hyperlink" Target="https://annenberg.usc.edu/sites/default/files/2017/04/06/MDSCI_Inclusion%20_in_the_Directors_Chair.pdf" TargetMode="Externa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0.xml"/><Relationship Id="rId7" Type="http://schemas.openxmlformats.org/officeDocument/2006/relationships/hyperlink" Target="https://psycnet.apa.org/record/1993-07587-001" TargetMode="External"/><Relationship Id="rId2" Type="http://schemas.openxmlformats.org/officeDocument/2006/relationships/tags" Target="../tags/tag19.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22.xml"/><Relationship Id="rId7" Type="http://schemas.openxmlformats.org/officeDocument/2006/relationships/image" Target="../media/image8.png"/><Relationship Id="rId2" Type="http://schemas.openxmlformats.org/officeDocument/2006/relationships/tags" Target="../tags/tag2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DA60-3C57-4C81-8FD3-8F9C32523514}"/>
              </a:ext>
            </a:extLst>
          </p:cNvPr>
          <p:cNvSpPr>
            <a:spLocks noGrp="1"/>
          </p:cNvSpPr>
          <p:nvPr>
            <p:ph type="ctrTitle"/>
          </p:nvPr>
        </p:nvSpPr>
        <p:spPr/>
        <p:txBody>
          <a:bodyPr/>
          <a:lstStyle/>
          <a:p>
            <a:r>
              <a:rPr lang="en-US" dirty="0"/>
              <a:t>Project Summary</a:t>
            </a:r>
            <a:endParaRPr lang="en-GB" dirty="0"/>
          </a:p>
        </p:txBody>
      </p:sp>
      <p:sp>
        <p:nvSpPr>
          <p:cNvPr id="3" name="Subtitle 2">
            <a:extLst>
              <a:ext uri="{FF2B5EF4-FFF2-40B4-BE49-F238E27FC236}">
                <a16:creationId xmlns:a16="http://schemas.microsoft.com/office/drawing/2014/main" id="{007C66B0-2307-4E88-B82A-59ADCE38765F}"/>
              </a:ext>
            </a:extLst>
          </p:cNvPr>
          <p:cNvSpPr>
            <a:spLocks noGrp="1"/>
          </p:cNvSpPr>
          <p:nvPr>
            <p:ph type="subTitle" idx="1"/>
          </p:nvPr>
        </p:nvSpPr>
        <p:spPr/>
        <p:txBody>
          <a:bodyPr>
            <a:normAutofit fontScale="85000" lnSpcReduction="20000"/>
          </a:bodyPr>
          <a:lstStyle/>
          <a:p>
            <a:r>
              <a:rPr lang="en-US" dirty="0"/>
              <a:t>Dec 2020</a:t>
            </a:r>
          </a:p>
          <a:p>
            <a:r>
              <a:rPr lang="en-US" dirty="0"/>
              <a:t>James </a:t>
            </a:r>
            <a:r>
              <a:rPr lang="en-US" dirty="0" err="1"/>
              <a:t>Allwein</a:t>
            </a:r>
            <a:r>
              <a:rPr lang="en-US" dirty="0"/>
              <a:t>, Bing Gao, &amp; Megan Reichert</a:t>
            </a:r>
            <a:endParaRPr lang="en-GB" dirty="0"/>
          </a:p>
        </p:txBody>
      </p:sp>
    </p:spTree>
    <p:extLst>
      <p:ext uri="{BB962C8B-B14F-4D97-AF65-F5344CB8AC3E}">
        <p14:creationId xmlns:p14="http://schemas.microsoft.com/office/powerpoint/2010/main" val="193191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6BA4F04-B252-4FB1-B708-1834D81CB8B7}"/>
              </a:ext>
            </a:extLst>
          </p:cNvPr>
          <p:cNvGraphicFramePr>
            <a:graphicFrameLocks noChangeAspect="1"/>
          </p:cNvGraphicFramePr>
          <p:nvPr>
            <p:custDataLst>
              <p:tags r:id="rId2"/>
            </p:custDataLst>
            <p:extLst>
              <p:ext uri="{D42A27DB-BD31-4B8C-83A1-F6EECF244321}">
                <p14:modId xmlns:p14="http://schemas.microsoft.com/office/powerpoint/2010/main" val="181283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6"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680005E-0602-43CB-AE43-E111E3E7D72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800" dirty="0">
              <a:latin typeface="Abadi" panose="020B0604020104020204" pitchFamily="34" charset="0"/>
              <a:ea typeface="+mj-ea"/>
              <a:cs typeface="+mj-cs"/>
              <a:sym typeface="Abadi" panose="020B0604020104020204" pitchFamily="34" charset="0"/>
            </a:endParaRPr>
          </a:p>
        </p:txBody>
      </p:sp>
      <p:sp>
        <p:nvSpPr>
          <p:cNvPr id="3" name="Content Placeholder 2">
            <a:extLst>
              <a:ext uri="{FF2B5EF4-FFF2-40B4-BE49-F238E27FC236}">
                <a16:creationId xmlns:a16="http://schemas.microsoft.com/office/drawing/2014/main" id="{177DD136-0455-4D97-89F7-1C25AAD4B410}"/>
              </a:ext>
            </a:extLst>
          </p:cNvPr>
          <p:cNvSpPr>
            <a:spLocks noGrp="1"/>
          </p:cNvSpPr>
          <p:nvPr>
            <p:ph idx="1"/>
          </p:nvPr>
        </p:nvSpPr>
        <p:spPr/>
        <p:txBody>
          <a:bodyPr>
            <a:normAutofit/>
          </a:bodyPr>
          <a:lstStyle/>
          <a:p>
            <a:pPr>
              <a:buFont typeface="+mj-lt"/>
              <a:buAutoNum type="arabicPeriod"/>
            </a:pPr>
            <a:r>
              <a:rPr lang="en-US" dirty="0"/>
              <a:t>Scarcity of men at the more junior levels results in:</a:t>
            </a:r>
          </a:p>
          <a:p>
            <a:pPr lvl="1"/>
            <a:r>
              <a:rPr lang="en-US" dirty="0"/>
              <a:t>Men facing less competition for lead roles</a:t>
            </a:r>
          </a:p>
          <a:p>
            <a:pPr lvl="1"/>
            <a:r>
              <a:rPr lang="en-US" dirty="0"/>
              <a:t>Men having more leeway to pursue the creative aspects of dance over the more technical aspects</a:t>
            </a:r>
          </a:p>
          <a:p>
            <a:pPr lvl="1"/>
            <a:endParaRPr lang="en-US" dirty="0"/>
          </a:p>
          <a:p>
            <a:pPr>
              <a:buFont typeface="+mj-lt"/>
              <a:buAutoNum type="arabicPeriod"/>
            </a:pPr>
            <a:r>
              <a:rPr lang="en-US" dirty="0"/>
              <a:t>Chorographers must engage in a lot of storytelling and showmanship when pitching or selling their works – like many other industries when “she” vs. “he” tells a story it is heard differently</a:t>
            </a:r>
          </a:p>
          <a:p>
            <a:pPr>
              <a:buFont typeface="+mj-lt"/>
              <a:buAutoNum type="arabicPeriod"/>
            </a:pPr>
            <a:endParaRPr lang="en-US" dirty="0"/>
          </a:p>
          <a:p>
            <a:pPr>
              <a:buFont typeface="+mj-lt"/>
              <a:buAutoNum type="arabicPeriod"/>
            </a:pPr>
            <a:r>
              <a:rPr lang="en-US" dirty="0"/>
              <a:t>Like the VC/start-up world there are the idolized “geniuses” that get significant attention and billing for the more prestigious choreography-commissions, tied almost exclusively to male personas</a:t>
            </a:r>
          </a:p>
          <a:p>
            <a:pPr>
              <a:buFont typeface="+mj-lt"/>
              <a:buAutoNum type="arabicPeriod"/>
            </a:pPr>
            <a:endParaRPr lang="en-US" dirty="0"/>
          </a:p>
          <a:p>
            <a:pPr>
              <a:buFont typeface="+mj-lt"/>
              <a:buAutoNum type="arabicPeriod"/>
            </a:pPr>
            <a:r>
              <a:rPr lang="en-US" dirty="0"/>
              <a:t>One industry specialist claimed that men’s works tended to get more attention and billing because they featured more extreme moves, whereas women’s works featured movements more natural to the female form </a:t>
            </a:r>
            <a:r>
              <a:rPr lang="en-US" i="1" dirty="0"/>
              <a:t>(an opinion – illustrating trend of attempting to rationalize away inequities)</a:t>
            </a:r>
          </a:p>
        </p:txBody>
      </p:sp>
      <p:sp>
        <p:nvSpPr>
          <p:cNvPr id="4" name="Slide Number Placeholder 3">
            <a:extLst>
              <a:ext uri="{FF2B5EF4-FFF2-40B4-BE49-F238E27FC236}">
                <a16:creationId xmlns:a16="http://schemas.microsoft.com/office/drawing/2014/main" id="{ED80E03B-DC3D-45BC-B6EE-0AF31E97C997}"/>
              </a:ext>
            </a:extLst>
          </p:cNvPr>
          <p:cNvSpPr>
            <a:spLocks noGrp="1"/>
          </p:cNvSpPr>
          <p:nvPr>
            <p:ph type="sldNum" sz="quarter" idx="12"/>
          </p:nvPr>
        </p:nvSpPr>
        <p:spPr/>
        <p:txBody>
          <a:bodyPr/>
          <a:lstStyle/>
          <a:p>
            <a:fld id="{0DA3C10A-F7B5-4CFB-A1D2-D771F41BF661}" type="slidenum">
              <a:rPr lang="en-GB" smtClean="0"/>
              <a:t>10</a:t>
            </a:fld>
            <a:endParaRPr lang="en-GB"/>
          </a:p>
        </p:txBody>
      </p:sp>
      <p:sp>
        <p:nvSpPr>
          <p:cNvPr id="2" name="Title 1">
            <a:extLst>
              <a:ext uri="{FF2B5EF4-FFF2-40B4-BE49-F238E27FC236}">
                <a16:creationId xmlns:a16="http://schemas.microsoft.com/office/drawing/2014/main" id="{2695863E-59B1-4F45-BB1A-F3DF88BEB508}"/>
              </a:ext>
            </a:extLst>
          </p:cNvPr>
          <p:cNvSpPr>
            <a:spLocks noGrp="1"/>
          </p:cNvSpPr>
          <p:nvPr>
            <p:ph type="title"/>
          </p:nvPr>
        </p:nvSpPr>
        <p:spPr/>
        <p:txBody>
          <a:bodyPr>
            <a:normAutofit/>
          </a:bodyPr>
          <a:lstStyle/>
          <a:p>
            <a:r>
              <a:rPr lang="en-GB" dirty="0"/>
              <a:t>Key Findings | Qualitative </a:t>
            </a:r>
          </a:p>
        </p:txBody>
      </p:sp>
      <p:sp>
        <p:nvSpPr>
          <p:cNvPr id="5" name="Rectangle 4">
            <a:extLst>
              <a:ext uri="{FF2B5EF4-FFF2-40B4-BE49-F238E27FC236}">
                <a16:creationId xmlns:a16="http://schemas.microsoft.com/office/drawing/2014/main" id="{F63342CC-004D-4025-A63E-FC9528034CF2}"/>
              </a:ext>
            </a:extLst>
          </p:cNvPr>
          <p:cNvSpPr/>
          <p:nvPr/>
        </p:nvSpPr>
        <p:spPr>
          <a:xfrm>
            <a:off x="416560" y="6096609"/>
            <a:ext cx="80365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Note: Qualitative Analysis highlights key learnings from various 1:1 interviews and ballet documentaries</a:t>
            </a:r>
            <a:endParaRPr lang="en-GB" sz="900" i="1" dirty="0">
              <a:solidFill>
                <a:schemeClr val="tx1"/>
              </a:solidFill>
            </a:endParaRPr>
          </a:p>
        </p:txBody>
      </p:sp>
    </p:spTree>
    <p:extLst>
      <p:ext uri="{BB962C8B-B14F-4D97-AF65-F5344CB8AC3E}">
        <p14:creationId xmlns:p14="http://schemas.microsoft.com/office/powerpoint/2010/main" val="171685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78E00B7-F0F6-47CF-A9FF-A15CF3AB8FB4}"/>
              </a:ext>
            </a:extLst>
          </p:cNvPr>
          <p:cNvGraphicFramePr>
            <a:graphicFrameLocks noChangeAspect="1"/>
          </p:cNvGraphicFramePr>
          <p:nvPr>
            <p:custDataLst>
              <p:tags r:id="rId2"/>
            </p:custDataLst>
            <p:extLst>
              <p:ext uri="{D42A27DB-BD31-4B8C-83A1-F6EECF244321}">
                <p14:modId xmlns:p14="http://schemas.microsoft.com/office/powerpoint/2010/main" val="284331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8"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7B237EB-692C-4F9A-8710-C6B02090E95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800" dirty="0">
              <a:latin typeface="Abadi" panose="020B0604020104020204" pitchFamily="34" charset="0"/>
              <a:ea typeface="+mj-ea"/>
              <a:cs typeface="+mj-cs"/>
              <a:sym typeface="Abadi" panose="020B0604020104020204" pitchFamily="34" charset="0"/>
            </a:endParaRPr>
          </a:p>
        </p:txBody>
      </p:sp>
      <p:sp>
        <p:nvSpPr>
          <p:cNvPr id="3" name="Content Placeholder 2">
            <a:extLst>
              <a:ext uri="{FF2B5EF4-FFF2-40B4-BE49-F238E27FC236}">
                <a16:creationId xmlns:a16="http://schemas.microsoft.com/office/drawing/2014/main" id="{89D85250-77CF-44C7-ACD4-0CEC53D26B49}"/>
              </a:ext>
            </a:extLst>
          </p:cNvPr>
          <p:cNvSpPr>
            <a:spLocks noGrp="1"/>
          </p:cNvSpPr>
          <p:nvPr>
            <p:ph idx="1"/>
          </p:nvPr>
        </p:nvSpPr>
        <p:spPr/>
        <p:txBody>
          <a:bodyPr>
            <a:normAutofit/>
          </a:bodyPr>
          <a:lstStyle/>
          <a:p>
            <a:pPr marL="0" indent="0">
              <a:buNone/>
            </a:pPr>
            <a:r>
              <a:rPr lang="en-US" dirty="0"/>
              <a:t>At face value the equity scores suggest </a:t>
            </a:r>
            <a:r>
              <a:rPr lang="en-US" dirty="0">
                <a:solidFill>
                  <a:srgbClr val="057D8F"/>
                </a:solidFill>
              </a:rPr>
              <a:t>gender equity at the fellowship level</a:t>
            </a:r>
          </a:p>
          <a:p>
            <a:endParaRPr lang="en-US" sz="1600" dirty="0"/>
          </a:p>
          <a:p>
            <a:pPr marL="0" indent="0">
              <a:buNone/>
            </a:pPr>
            <a:r>
              <a:rPr lang="en-US" i="1" dirty="0">
                <a:solidFill>
                  <a:schemeClr val="accent1"/>
                </a:solidFill>
              </a:rPr>
              <a:t>There is no clear trend of inequity at the fellowship level, yet we notice a shift in the demographic make-up to include more men than the </a:t>
            </a:r>
            <a:r>
              <a:rPr lang="en-US" i="1" u="sng" dirty="0">
                <a:solidFill>
                  <a:schemeClr val="accent1"/>
                </a:solidFill>
              </a:rPr>
              <a:t>suspected </a:t>
            </a:r>
            <a:r>
              <a:rPr lang="en-US" i="1" dirty="0">
                <a:solidFill>
                  <a:schemeClr val="accent1"/>
                </a:solidFill>
              </a:rPr>
              <a:t>applicant pool – </a:t>
            </a:r>
            <a:r>
              <a:rPr lang="en-US" b="1" i="1" dirty="0">
                <a:solidFill>
                  <a:schemeClr val="accent1"/>
                </a:solidFill>
              </a:rPr>
              <a:t>indicative of a narrowing funnel </a:t>
            </a:r>
            <a:r>
              <a:rPr lang="en-US" i="1" dirty="0">
                <a:solidFill>
                  <a:schemeClr val="accent1"/>
                </a:solidFill>
              </a:rPr>
              <a:t>that could in part explain the later more observable gender disparities at the choreography-commissioning level</a:t>
            </a:r>
          </a:p>
        </p:txBody>
      </p:sp>
      <p:sp>
        <p:nvSpPr>
          <p:cNvPr id="4" name="Slide Number Placeholder 3">
            <a:extLst>
              <a:ext uri="{FF2B5EF4-FFF2-40B4-BE49-F238E27FC236}">
                <a16:creationId xmlns:a16="http://schemas.microsoft.com/office/drawing/2014/main" id="{4EFE81C2-223F-45F6-BF73-6DBFD6E1347E}"/>
              </a:ext>
            </a:extLst>
          </p:cNvPr>
          <p:cNvSpPr>
            <a:spLocks noGrp="1"/>
          </p:cNvSpPr>
          <p:nvPr>
            <p:ph type="sldNum" sz="quarter" idx="12"/>
          </p:nvPr>
        </p:nvSpPr>
        <p:spPr/>
        <p:txBody>
          <a:bodyPr/>
          <a:lstStyle/>
          <a:p>
            <a:fld id="{0DA3C10A-F7B5-4CFB-A1D2-D771F41BF661}" type="slidenum">
              <a:rPr lang="en-GB" smtClean="0"/>
              <a:t>11</a:t>
            </a:fld>
            <a:endParaRPr lang="en-GB"/>
          </a:p>
        </p:txBody>
      </p:sp>
      <p:sp>
        <p:nvSpPr>
          <p:cNvPr id="2" name="Title 1">
            <a:extLst>
              <a:ext uri="{FF2B5EF4-FFF2-40B4-BE49-F238E27FC236}">
                <a16:creationId xmlns:a16="http://schemas.microsoft.com/office/drawing/2014/main" id="{960B56AD-DFB7-4801-9329-9A033CDB433A}"/>
              </a:ext>
            </a:extLst>
          </p:cNvPr>
          <p:cNvSpPr>
            <a:spLocks noGrp="1"/>
          </p:cNvSpPr>
          <p:nvPr>
            <p:ph type="title"/>
          </p:nvPr>
        </p:nvSpPr>
        <p:spPr/>
        <p:txBody>
          <a:bodyPr>
            <a:normAutofit/>
          </a:bodyPr>
          <a:lstStyle/>
          <a:p>
            <a:r>
              <a:rPr lang="en-GB" dirty="0"/>
              <a:t>Key Findings | A Narrowing Funnel</a:t>
            </a:r>
          </a:p>
        </p:txBody>
      </p:sp>
      <p:sp>
        <p:nvSpPr>
          <p:cNvPr id="9" name="TextBox 8">
            <a:extLst>
              <a:ext uri="{FF2B5EF4-FFF2-40B4-BE49-F238E27FC236}">
                <a16:creationId xmlns:a16="http://schemas.microsoft.com/office/drawing/2014/main" id="{7E9A842D-C047-4BD0-B839-AC519BDBBA0A}"/>
              </a:ext>
            </a:extLst>
          </p:cNvPr>
          <p:cNvSpPr txBox="1"/>
          <p:nvPr/>
        </p:nvSpPr>
        <p:spPr>
          <a:xfrm>
            <a:off x="677333" y="3378874"/>
            <a:ext cx="11116081" cy="1631216"/>
          </a:xfrm>
          <a:prstGeom prst="rect">
            <a:avLst/>
          </a:prstGeom>
          <a:noFill/>
        </p:spPr>
        <p:txBody>
          <a:bodyPr wrap="square">
            <a:spAutoFit/>
          </a:bodyPr>
          <a:lstStyle/>
          <a:p>
            <a:endParaRPr lang="en-US" sz="2000" dirty="0">
              <a:latin typeface="Abadi" panose="020B0604020104020204" pitchFamily="34" charset="0"/>
            </a:endParaRPr>
          </a:p>
          <a:p>
            <a:r>
              <a:rPr lang="en-US" sz="2000" dirty="0">
                <a:latin typeface="Abadi" panose="020B0604020104020204" pitchFamily="34" charset="0"/>
              </a:rPr>
              <a:t>However, critical data is missing to make a clear assertion; most notably:</a:t>
            </a:r>
          </a:p>
          <a:p>
            <a:pPr marL="800100" lvl="1" indent="-342900">
              <a:buFont typeface="Arial" panose="020B0604020202020204" pitchFamily="34" charset="0"/>
              <a:buChar char="•"/>
            </a:pPr>
            <a:r>
              <a:rPr lang="en-US" sz="2000" dirty="0">
                <a:latin typeface="Abadi" panose="020B0604020104020204" pitchFamily="34" charset="0"/>
              </a:rPr>
              <a:t>The gender divide of the applicant pool</a:t>
            </a:r>
          </a:p>
          <a:p>
            <a:pPr marL="800100" lvl="1" indent="-342900">
              <a:buFont typeface="Arial" panose="020B0604020202020204" pitchFamily="34" charset="0"/>
              <a:buChar char="•"/>
            </a:pPr>
            <a:r>
              <a:rPr lang="en-US" sz="2000" dirty="0">
                <a:latin typeface="Abadi" panose="020B0604020104020204" pitchFamily="34" charset="0"/>
              </a:rPr>
              <a:t>The different values associated with the programs</a:t>
            </a:r>
          </a:p>
          <a:p>
            <a:pPr marL="800100" lvl="1" indent="-342900">
              <a:buFont typeface="Arial" panose="020B0604020202020204" pitchFamily="34" charset="0"/>
              <a:buChar char="•"/>
            </a:pPr>
            <a:r>
              <a:rPr lang="en-US" sz="2000" dirty="0">
                <a:latin typeface="Abadi" panose="020B0604020104020204" pitchFamily="34" charset="0"/>
              </a:rPr>
              <a:t>Where program alumni go after receiving a fellowship</a:t>
            </a:r>
          </a:p>
        </p:txBody>
      </p:sp>
    </p:spTree>
    <p:extLst>
      <p:ext uri="{BB962C8B-B14F-4D97-AF65-F5344CB8AC3E}">
        <p14:creationId xmlns:p14="http://schemas.microsoft.com/office/powerpoint/2010/main" val="34367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62AFE58-23BA-40CA-B27B-AC7BA0C8F9C3}"/>
              </a:ext>
            </a:extLst>
          </p:cNvPr>
          <p:cNvGraphicFramePr>
            <a:graphicFrameLocks noChangeAspect="1"/>
          </p:cNvGraphicFramePr>
          <p:nvPr>
            <p:custDataLst>
              <p:tags r:id="rId2"/>
            </p:custDataLst>
            <p:extLst>
              <p:ext uri="{D42A27DB-BD31-4B8C-83A1-F6EECF244321}">
                <p14:modId xmlns:p14="http://schemas.microsoft.com/office/powerpoint/2010/main" val="2056146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9" name="think-cell Slide" r:id="rId5" imgW="287" imgH="287" progId="TCLayout.ActiveDocument.1">
                  <p:embed/>
                </p:oleObj>
              </mc:Choice>
              <mc:Fallback>
                <p:oleObj name="think-cell Slide" r:id="rId5" imgW="287" imgH="287" progId="TCLayout.ActiveDocument.1">
                  <p:embed/>
                  <p:pic>
                    <p:nvPicPr>
                      <p:cNvPr id="9" name="Object 8" hidden="1">
                        <a:extLst>
                          <a:ext uri="{FF2B5EF4-FFF2-40B4-BE49-F238E27FC236}">
                            <a16:creationId xmlns:a16="http://schemas.microsoft.com/office/drawing/2014/main" id="{762AFE58-23BA-40CA-B27B-AC7BA0C8F9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5664E1A-4DDD-4334-A716-311D574D79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Abadi" panose="020B0604020104020204" pitchFamily="34" charset="0"/>
              <a:ea typeface="+mj-ea"/>
              <a:cs typeface="+mj-cs"/>
              <a:sym typeface="Abadi" panose="020B0604020104020204" pitchFamily="34" charset="0"/>
            </a:endParaRPr>
          </a:p>
        </p:txBody>
      </p:sp>
      <p:sp>
        <p:nvSpPr>
          <p:cNvPr id="3" name="Slide Number Placeholder 2">
            <a:extLst>
              <a:ext uri="{FF2B5EF4-FFF2-40B4-BE49-F238E27FC236}">
                <a16:creationId xmlns:a16="http://schemas.microsoft.com/office/drawing/2014/main" id="{294710BD-B765-41FD-ACBC-3B9FD9404450}"/>
              </a:ext>
            </a:extLst>
          </p:cNvPr>
          <p:cNvSpPr>
            <a:spLocks noGrp="1"/>
          </p:cNvSpPr>
          <p:nvPr>
            <p:ph type="sldNum" sz="quarter" idx="12"/>
          </p:nvPr>
        </p:nvSpPr>
        <p:spPr/>
        <p:txBody>
          <a:bodyPr/>
          <a:lstStyle/>
          <a:p>
            <a:fld id="{0DA3C10A-F7B5-4CFB-A1D2-D771F41BF661}" type="slidenum">
              <a:rPr lang="en-GB" smtClean="0"/>
              <a:t>12</a:t>
            </a:fld>
            <a:endParaRPr lang="en-GB"/>
          </a:p>
        </p:txBody>
      </p:sp>
      <p:sp>
        <p:nvSpPr>
          <p:cNvPr id="4" name="Title 3">
            <a:extLst>
              <a:ext uri="{FF2B5EF4-FFF2-40B4-BE49-F238E27FC236}">
                <a16:creationId xmlns:a16="http://schemas.microsoft.com/office/drawing/2014/main" id="{F797B1CF-DFE1-4B90-899B-5A89D2BAE2C0}"/>
              </a:ext>
            </a:extLst>
          </p:cNvPr>
          <p:cNvSpPr>
            <a:spLocks noGrp="1"/>
          </p:cNvSpPr>
          <p:nvPr>
            <p:ph type="title"/>
          </p:nvPr>
        </p:nvSpPr>
        <p:spPr/>
        <p:txBody>
          <a:bodyPr>
            <a:normAutofit/>
          </a:bodyPr>
          <a:lstStyle/>
          <a:p>
            <a:r>
              <a:rPr lang="en-US" dirty="0"/>
              <a:t>Appendix | Narrowing Funnel</a:t>
            </a:r>
          </a:p>
        </p:txBody>
      </p:sp>
      <p:pic>
        <p:nvPicPr>
          <p:cNvPr id="13" name="Picture 12">
            <a:extLst>
              <a:ext uri="{FF2B5EF4-FFF2-40B4-BE49-F238E27FC236}">
                <a16:creationId xmlns:a16="http://schemas.microsoft.com/office/drawing/2014/main" id="{FC65DBDA-F918-4E91-B451-1FA0A5ED7901}"/>
              </a:ext>
            </a:extLst>
          </p:cNvPr>
          <p:cNvPicPr>
            <a:picLocks noChangeAspect="1"/>
          </p:cNvPicPr>
          <p:nvPr/>
        </p:nvPicPr>
        <p:blipFill>
          <a:blip r:embed="rId7"/>
          <a:stretch>
            <a:fillRect/>
          </a:stretch>
        </p:blipFill>
        <p:spPr>
          <a:xfrm>
            <a:off x="1097493" y="3550856"/>
            <a:ext cx="1175055" cy="630819"/>
          </a:xfrm>
          <a:prstGeom prst="rect">
            <a:avLst/>
          </a:prstGeom>
        </p:spPr>
      </p:pic>
      <p:graphicFrame>
        <p:nvGraphicFramePr>
          <p:cNvPr id="16" name="Chart 15">
            <a:extLst>
              <a:ext uri="{FF2B5EF4-FFF2-40B4-BE49-F238E27FC236}">
                <a16:creationId xmlns:a16="http://schemas.microsoft.com/office/drawing/2014/main" id="{3F72479D-6904-4CDF-9744-6975B958E973}"/>
              </a:ext>
            </a:extLst>
          </p:cNvPr>
          <p:cNvGraphicFramePr/>
          <p:nvPr>
            <p:extLst>
              <p:ext uri="{D42A27DB-BD31-4B8C-83A1-F6EECF244321}">
                <p14:modId xmlns:p14="http://schemas.microsoft.com/office/powerpoint/2010/main" val="2395590245"/>
              </p:ext>
            </p:extLst>
          </p:nvPr>
        </p:nvGraphicFramePr>
        <p:xfrm>
          <a:off x="2182446" y="2022492"/>
          <a:ext cx="7827108" cy="4265885"/>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C39FCBEE-824C-47DC-904B-CB7F42CD7C2F}"/>
              </a:ext>
            </a:extLst>
          </p:cNvPr>
          <p:cNvSpPr txBox="1"/>
          <p:nvPr/>
        </p:nvSpPr>
        <p:spPr>
          <a:xfrm>
            <a:off x="726831" y="1356054"/>
            <a:ext cx="10890738" cy="584775"/>
          </a:xfrm>
          <a:prstGeom prst="rect">
            <a:avLst/>
          </a:prstGeom>
          <a:solidFill>
            <a:schemeClr val="bg2"/>
          </a:solidFill>
        </p:spPr>
        <p:txBody>
          <a:bodyPr wrap="square" rtlCol="0">
            <a:spAutoFit/>
          </a:bodyPr>
          <a:lstStyle/>
          <a:p>
            <a:r>
              <a:rPr lang="en-US" sz="1600" dirty="0">
                <a:latin typeface="Abadi" panose="020B0604020104020204" pitchFamily="34" charset="0"/>
              </a:rPr>
              <a:t>From fellowship to Artistic Director at Ballet companies, there appears to be a decreasing representation of female choreographers, from 56% at fellowship recipient level to 28% at Artistic Director level</a:t>
            </a:r>
          </a:p>
        </p:txBody>
      </p:sp>
    </p:spTree>
    <p:extLst>
      <p:ext uri="{BB962C8B-B14F-4D97-AF65-F5344CB8AC3E}">
        <p14:creationId xmlns:p14="http://schemas.microsoft.com/office/powerpoint/2010/main" val="133696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780E8793-C64B-46E5-AE33-7D21654F85A1}"/>
              </a:ext>
            </a:extLst>
          </p:cNvPr>
          <p:cNvGraphicFramePr>
            <a:graphicFrameLocks noChangeAspect="1"/>
          </p:cNvGraphicFramePr>
          <p:nvPr>
            <p:custDataLst>
              <p:tags r:id="rId2"/>
            </p:custDataLst>
            <p:extLst>
              <p:ext uri="{D42A27DB-BD31-4B8C-83A1-F6EECF244321}">
                <p14:modId xmlns:p14="http://schemas.microsoft.com/office/powerpoint/2010/main" val="3298553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0"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5AFDCAB-39AE-4478-A75A-0766312E414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800" dirty="0">
              <a:latin typeface="Abadi" panose="020B0604020104020204" pitchFamily="34" charset="0"/>
              <a:ea typeface="+mj-ea"/>
              <a:cs typeface="+mj-cs"/>
              <a:sym typeface="Abadi" panose="020B0604020104020204" pitchFamily="34" charset="0"/>
            </a:endParaRPr>
          </a:p>
        </p:txBody>
      </p:sp>
      <p:sp>
        <p:nvSpPr>
          <p:cNvPr id="4" name="Slide Number Placeholder 3">
            <a:extLst>
              <a:ext uri="{FF2B5EF4-FFF2-40B4-BE49-F238E27FC236}">
                <a16:creationId xmlns:a16="http://schemas.microsoft.com/office/drawing/2014/main" id="{DC69343E-8E57-4985-B572-31CA68E60AD5}"/>
              </a:ext>
            </a:extLst>
          </p:cNvPr>
          <p:cNvSpPr>
            <a:spLocks noGrp="1"/>
          </p:cNvSpPr>
          <p:nvPr>
            <p:ph type="sldNum" sz="quarter" idx="12"/>
          </p:nvPr>
        </p:nvSpPr>
        <p:spPr/>
        <p:txBody>
          <a:bodyPr/>
          <a:lstStyle/>
          <a:p>
            <a:fld id="{0DA3C10A-F7B5-4CFB-A1D2-D771F41BF661}" type="slidenum">
              <a:rPr lang="en-GB" smtClean="0"/>
              <a:t>13</a:t>
            </a:fld>
            <a:endParaRPr lang="en-GB"/>
          </a:p>
        </p:txBody>
      </p:sp>
      <p:sp>
        <p:nvSpPr>
          <p:cNvPr id="2" name="Title 1">
            <a:extLst>
              <a:ext uri="{FF2B5EF4-FFF2-40B4-BE49-F238E27FC236}">
                <a16:creationId xmlns:a16="http://schemas.microsoft.com/office/drawing/2014/main" id="{608C125A-C6E2-4CD6-926A-7427869C478C}"/>
              </a:ext>
            </a:extLst>
          </p:cNvPr>
          <p:cNvSpPr>
            <a:spLocks noGrp="1"/>
          </p:cNvSpPr>
          <p:nvPr>
            <p:ph type="title"/>
          </p:nvPr>
        </p:nvSpPr>
        <p:spPr/>
        <p:txBody>
          <a:bodyPr/>
          <a:lstStyle/>
          <a:p>
            <a:r>
              <a:rPr lang="en-GB" dirty="0"/>
              <a:t>Key Findings | Data – Gender Breakdown</a:t>
            </a:r>
          </a:p>
        </p:txBody>
      </p:sp>
      <p:pic>
        <p:nvPicPr>
          <p:cNvPr id="5" name="Picture 4">
            <a:extLst>
              <a:ext uri="{FF2B5EF4-FFF2-40B4-BE49-F238E27FC236}">
                <a16:creationId xmlns:a16="http://schemas.microsoft.com/office/drawing/2014/main" id="{6F9A03CB-C295-49E2-AD34-824475B5B8C7}"/>
              </a:ext>
            </a:extLst>
          </p:cNvPr>
          <p:cNvPicPr>
            <a:picLocks noChangeAspect="1"/>
          </p:cNvPicPr>
          <p:nvPr/>
        </p:nvPicPr>
        <p:blipFill>
          <a:blip r:embed="rId7"/>
          <a:stretch>
            <a:fillRect/>
          </a:stretch>
        </p:blipFill>
        <p:spPr>
          <a:xfrm>
            <a:off x="454524" y="1889089"/>
            <a:ext cx="5763396" cy="4472005"/>
          </a:xfrm>
          <a:prstGeom prst="rect">
            <a:avLst/>
          </a:prstGeom>
        </p:spPr>
      </p:pic>
      <p:pic>
        <p:nvPicPr>
          <p:cNvPr id="7" name="Picture 6">
            <a:extLst>
              <a:ext uri="{FF2B5EF4-FFF2-40B4-BE49-F238E27FC236}">
                <a16:creationId xmlns:a16="http://schemas.microsoft.com/office/drawing/2014/main" id="{A4C5119F-2B60-4E6A-A67D-07E243090995}"/>
              </a:ext>
            </a:extLst>
          </p:cNvPr>
          <p:cNvPicPr>
            <a:picLocks noChangeAspect="1"/>
          </p:cNvPicPr>
          <p:nvPr/>
        </p:nvPicPr>
        <p:blipFill rotWithShape="1">
          <a:blip r:embed="rId8"/>
          <a:srcRect l="9422" r="13495"/>
          <a:stretch/>
        </p:blipFill>
        <p:spPr>
          <a:xfrm>
            <a:off x="7883343" y="2092435"/>
            <a:ext cx="1612212" cy="1996439"/>
          </a:xfrm>
          <a:prstGeom prst="ellipse">
            <a:avLst/>
          </a:prstGeom>
        </p:spPr>
      </p:pic>
      <p:sp>
        <p:nvSpPr>
          <p:cNvPr id="8" name="TextBox 7">
            <a:extLst>
              <a:ext uri="{FF2B5EF4-FFF2-40B4-BE49-F238E27FC236}">
                <a16:creationId xmlns:a16="http://schemas.microsoft.com/office/drawing/2014/main" id="{1370F335-C578-47CA-8F59-10D7B60C060C}"/>
              </a:ext>
            </a:extLst>
          </p:cNvPr>
          <p:cNvSpPr txBox="1"/>
          <p:nvPr/>
        </p:nvSpPr>
        <p:spPr>
          <a:xfrm>
            <a:off x="6347935" y="1835095"/>
            <a:ext cx="3046340" cy="307777"/>
          </a:xfrm>
          <a:prstGeom prst="rect">
            <a:avLst/>
          </a:prstGeom>
          <a:noFill/>
        </p:spPr>
        <p:txBody>
          <a:bodyPr wrap="square" rtlCol="0">
            <a:spAutoFit/>
          </a:bodyPr>
          <a:lstStyle/>
          <a:p>
            <a:pPr algn="r"/>
            <a:r>
              <a:rPr lang="en-US" sz="1400" dirty="0"/>
              <a:t>Overall Female / Male Breakdown</a:t>
            </a:r>
            <a:endParaRPr lang="en-GB" sz="1400" dirty="0"/>
          </a:p>
        </p:txBody>
      </p:sp>
      <p:sp>
        <p:nvSpPr>
          <p:cNvPr id="9" name="TextBox 8">
            <a:extLst>
              <a:ext uri="{FF2B5EF4-FFF2-40B4-BE49-F238E27FC236}">
                <a16:creationId xmlns:a16="http://schemas.microsoft.com/office/drawing/2014/main" id="{A5F1F7B1-D123-4867-AF4A-D7086427C07F}"/>
              </a:ext>
            </a:extLst>
          </p:cNvPr>
          <p:cNvSpPr txBox="1"/>
          <p:nvPr/>
        </p:nvSpPr>
        <p:spPr>
          <a:xfrm>
            <a:off x="8084276" y="3167245"/>
            <a:ext cx="554758" cy="276999"/>
          </a:xfrm>
          <a:prstGeom prst="rect">
            <a:avLst/>
          </a:prstGeom>
          <a:noFill/>
        </p:spPr>
        <p:txBody>
          <a:bodyPr wrap="square" rtlCol="0">
            <a:spAutoFit/>
          </a:bodyPr>
          <a:lstStyle/>
          <a:p>
            <a:r>
              <a:rPr lang="en-US" sz="1200" b="1" dirty="0"/>
              <a:t>44%</a:t>
            </a:r>
            <a:endParaRPr lang="en-GB" sz="1200" b="1" dirty="0"/>
          </a:p>
        </p:txBody>
      </p:sp>
      <p:sp>
        <p:nvSpPr>
          <p:cNvPr id="10" name="TextBox 9">
            <a:extLst>
              <a:ext uri="{FF2B5EF4-FFF2-40B4-BE49-F238E27FC236}">
                <a16:creationId xmlns:a16="http://schemas.microsoft.com/office/drawing/2014/main" id="{B75BF35D-9FA3-4DFF-B69C-FD40B5C31FF1}"/>
              </a:ext>
            </a:extLst>
          </p:cNvPr>
          <p:cNvSpPr txBox="1"/>
          <p:nvPr/>
        </p:nvSpPr>
        <p:spPr>
          <a:xfrm>
            <a:off x="8639034" y="2551325"/>
            <a:ext cx="554758" cy="276999"/>
          </a:xfrm>
          <a:prstGeom prst="rect">
            <a:avLst/>
          </a:prstGeom>
          <a:noFill/>
        </p:spPr>
        <p:txBody>
          <a:bodyPr wrap="square" rtlCol="0">
            <a:spAutoFit/>
          </a:bodyPr>
          <a:lstStyle/>
          <a:p>
            <a:r>
              <a:rPr lang="en-US" sz="1200" b="1" dirty="0"/>
              <a:t>56%</a:t>
            </a:r>
            <a:endParaRPr lang="en-GB" sz="1200" b="1" dirty="0"/>
          </a:p>
        </p:txBody>
      </p:sp>
      <p:sp>
        <p:nvSpPr>
          <p:cNvPr id="11" name="TextBox 10">
            <a:extLst>
              <a:ext uri="{FF2B5EF4-FFF2-40B4-BE49-F238E27FC236}">
                <a16:creationId xmlns:a16="http://schemas.microsoft.com/office/drawing/2014/main" id="{9C60B595-AAD8-4DB2-A056-1D3D455574E0}"/>
              </a:ext>
            </a:extLst>
          </p:cNvPr>
          <p:cNvSpPr txBox="1"/>
          <p:nvPr/>
        </p:nvSpPr>
        <p:spPr>
          <a:xfrm>
            <a:off x="6346012" y="4075248"/>
            <a:ext cx="4801992" cy="1938992"/>
          </a:xfrm>
          <a:prstGeom prst="rect">
            <a:avLst/>
          </a:prstGeom>
          <a:noFill/>
        </p:spPr>
        <p:txBody>
          <a:bodyPr wrap="square" rtlCol="0">
            <a:spAutoFit/>
          </a:bodyPr>
          <a:lstStyle/>
          <a:p>
            <a:r>
              <a:rPr lang="en-US" sz="2400" dirty="0"/>
              <a:t>Summary of </a:t>
            </a:r>
            <a:r>
              <a:rPr lang="en-US" sz="3600" b="1" dirty="0">
                <a:solidFill>
                  <a:srgbClr val="1A92A5"/>
                </a:solidFill>
              </a:rPr>
              <a:t>10</a:t>
            </a:r>
            <a:r>
              <a:rPr lang="en-US" sz="2400" dirty="0"/>
              <a:t> US-based fellowship programs for a total of</a:t>
            </a:r>
            <a:r>
              <a:rPr lang="en-US" sz="2400" dirty="0">
                <a:solidFill>
                  <a:srgbClr val="1A92A5"/>
                </a:solidFill>
              </a:rPr>
              <a:t> </a:t>
            </a:r>
            <a:r>
              <a:rPr lang="en-US" sz="3600" b="1" dirty="0">
                <a:solidFill>
                  <a:srgbClr val="1A92A5"/>
                </a:solidFill>
              </a:rPr>
              <a:t>256</a:t>
            </a:r>
            <a:r>
              <a:rPr lang="en-US" sz="3600" dirty="0"/>
              <a:t> </a:t>
            </a:r>
            <a:r>
              <a:rPr lang="en-US" sz="2400" dirty="0"/>
              <a:t>recipients over the past  10 years</a:t>
            </a:r>
            <a:endParaRPr lang="en-GB" sz="2400" dirty="0"/>
          </a:p>
        </p:txBody>
      </p:sp>
      <p:pic>
        <p:nvPicPr>
          <p:cNvPr id="12" name="Picture 11">
            <a:extLst>
              <a:ext uri="{FF2B5EF4-FFF2-40B4-BE49-F238E27FC236}">
                <a16:creationId xmlns:a16="http://schemas.microsoft.com/office/drawing/2014/main" id="{AC80A267-B96A-4F75-B346-E93404805951}"/>
              </a:ext>
            </a:extLst>
          </p:cNvPr>
          <p:cNvPicPr>
            <a:picLocks noChangeAspect="1"/>
          </p:cNvPicPr>
          <p:nvPr/>
        </p:nvPicPr>
        <p:blipFill>
          <a:blip r:embed="rId9"/>
          <a:stretch>
            <a:fillRect/>
          </a:stretch>
        </p:blipFill>
        <p:spPr>
          <a:xfrm>
            <a:off x="6600622" y="2204049"/>
            <a:ext cx="904875" cy="485775"/>
          </a:xfrm>
          <a:prstGeom prst="rect">
            <a:avLst/>
          </a:prstGeom>
        </p:spPr>
      </p:pic>
    </p:spTree>
    <p:extLst>
      <p:ext uri="{BB962C8B-B14F-4D97-AF65-F5344CB8AC3E}">
        <p14:creationId xmlns:p14="http://schemas.microsoft.com/office/powerpoint/2010/main" val="141774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a:extLst>
              <a:ext uri="{FF2B5EF4-FFF2-40B4-BE49-F238E27FC236}">
                <a16:creationId xmlns:a16="http://schemas.microsoft.com/office/drawing/2014/main" id="{2FB6C6C4-B171-459A-8820-54E2D2D9C46F}"/>
              </a:ext>
            </a:extLst>
          </p:cNvPr>
          <p:cNvGraphicFramePr>
            <a:graphicFrameLocks noChangeAspect="1"/>
          </p:cNvGraphicFramePr>
          <p:nvPr>
            <p:custDataLst>
              <p:tags r:id="rId2"/>
            </p:custDataLst>
            <p:extLst>
              <p:ext uri="{D42A27DB-BD31-4B8C-83A1-F6EECF244321}">
                <p14:modId xmlns:p14="http://schemas.microsoft.com/office/powerpoint/2010/main" val="1427567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2"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5" name="Rectangle 24" hidden="1">
            <a:extLst>
              <a:ext uri="{FF2B5EF4-FFF2-40B4-BE49-F238E27FC236}">
                <a16:creationId xmlns:a16="http://schemas.microsoft.com/office/drawing/2014/main" id="{3970496B-AA9A-474E-BFD1-A39E24AFE9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800" dirty="0">
              <a:latin typeface="Abadi" panose="020B0604020104020204" pitchFamily="34" charset="0"/>
              <a:ea typeface="+mj-ea"/>
              <a:cs typeface="+mj-cs"/>
              <a:sym typeface="Abadi" panose="020B0604020104020204" pitchFamily="34" charset="0"/>
            </a:endParaRPr>
          </a:p>
        </p:txBody>
      </p:sp>
      <p:sp>
        <p:nvSpPr>
          <p:cNvPr id="4" name="Slide Number Placeholder 3">
            <a:extLst>
              <a:ext uri="{FF2B5EF4-FFF2-40B4-BE49-F238E27FC236}">
                <a16:creationId xmlns:a16="http://schemas.microsoft.com/office/drawing/2014/main" id="{DC69343E-8E57-4985-B572-31CA68E60AD5}"/>
              </a:ext>
            </a:extLst>
          </p:cNvPr>
          <p:cNvSpPr>
            <a:spLocks noGrp="1"/>
          </p:cNvSpPr>
          <p:nvPr>
            <p:ph type="sldNum" sz="quarter" idx="12"/>
          </p:nvPr>
        </p:nvSpPr>
        <p:spPr/>
        <p:txBody>
          <a:bodyPr/>
          <a:lstStyle/>
          <a:p>
            <a:fld id="{0DA3C10A-F7B5-4CFB-A1D2-D771F41BF661}" type="slidenum">
              <a:rPr lang="en-GB" smtClean="0"/>
              <a:t>14</a:t>
            </a:fld>
            <a:endParaRPr lang="en-GB"/>
          </a:p>
        </p:txBody>
      </p:sp>
      <p:sp>
        <p:nvSpPr>
          <p:cNvPr id="2" name="Title 1">
            <a:extLst>
              <a:ext uri="{FF2B5EF4-FFF2-40B4-BE49-F238E27FC236}">
                <a16:creationId xmlns:a16="http://schemas.microsoft.com/office/drawing/2014/main" id="{608C125A-C6E2-4CD6-926A-7427869C478C}"/>
              </a:ext>
            </a:extLst>
          </p:cNvPr>
          <p:cNvSpPr>
            <a:spLocks noGrp="1"/>
          </p:cNvSpPr>
          <p:nvPr>
            <p:ph type="title"/>
          </p:nvPr>
        </p:nvSpPr>
        <p:spPr/>
        <p:txBody>
          <a:bodyPr/>
          <a:lstStyle/>
          <a:p>
            <a:r>
              <a:rPr lang="en-GB" dirty="0"/>
              <a:t>Key Findings | Program Summary</a:t>
            </a:r>
          </a:p>
        </p:txBody>
      </p:sp>
      <p:sp>
        <p:nvSpPr>
          <p:cNvPr id="8" name="TextBox 7">
            <a:extLst>
              <a:ext uri="{FF2B5EF4-FFF2-40B4-BE49-F238E27FC236}">
                <a16:creationId xmlns:a16="http://schemas.microsoft.com/office/drawing/2014/main" id="{6B108032-AED3-4D7D-847D-82685182890E}"/>
              </a:ext>
            </a:extLst>
          </p:cNvPr>
          <p:cNvSpPr txBox="1"/>
          <p:nvPr/>
        </p:nvSpPr>
        <p:spPr>
          <a:xfrm>
            <a:off x="388215" y="1442991"/>
            <a:ext cx="1878673" cy="276999"/>
          </a:xfrm>
          <a:prstGeom prst="rect">
            <a:avLst/>
          </a:prstGeom>
          <a:noFill/>
        </p:spPr>
        <p:txBody>
          <a:bodyPr wrap="square" rtlCol="0">
            <a:spAutoFit/>
          </a:bodyPr>
          <a:lstStyle/>
          <a:p>
            <a:pPr algn="ctr"/>
            <a:r>
              <a:rPr lang="en-US" sz="1200" i="1" dirty="0"/>
              <a:t>Alvin Ailey</a:t>
            </a:r>
            <a:endParaRPr lang="en-GB" sz="1200" i="1" dirty="0"/>
          </a:p>
        </p:txBody>
      </p:sp>
      <p:sp>
        <p:nvSpPr>
          <p:cNvPr id="9" name="TextBox 8">
            <a:extLst>
              <a:ext uri="{FF2B5EF4-FFF2-40B4-BE49-F238E27FC236}">
                <a16:creationId xmlns:a16="http://schemas.microsoft.com/office/drawing/2014/main" id="{6A8B3CB1-DA2B-4EEF-B253-5B5651338F9D}"/>
              </a:ext>
            </a:extLst>
          </p:cNvPr>
          <p:cNvSpPr txBox="1"/>
          <p:nvPr/>
        </p:nvSpPr>
        <p:spPr>
          <a:xfrm>
            <a:off x="2491845" y="1442990"/>
            <a:ext cx="1878673" cy="276999"/>
          </a:xfrm>
          <a:prstGeom prst="rect">
            <a:avLst/>
          </a:prstGeom>
          <a:noFill/>
        </p:spPr>
        <p:txBody>
          <a:bodyPr wrap="square" rtlCol="0">
            <a:spAutoFit/>
          </a:bodyPr>
          <a:lstStyle/>
          <a:p>
            <a:pPr algn="ctr"/>
            <a:r>
              <a:rPr lang="en-US" sz="1200" i="1" dirty="0" err="1"/>
              <a:t>BalletX</a:t>
            </a:r>
            <a:endParaRPr lang="en-GB" sz="1200" i="1" dirty="0"/>
          </a:p>
        </p:txBody>
      </p:sp>
      <p:sp>
        <p:nvSpPr>
          <p:cNvPr id="10" name="TextBox 9">
            <a:extLst>
              <a:ext uri="{FF2B5EF4-FFF2-40B4-BE49-F238E27FC236}">
                <a16:creationId xmlns:a16="http://schemas.microsoft.com/office/drawing/2014/main" id="{CCAE52FF-7493-4D00-9FC0-4088746BA98E}"/>
              </a:ext>
            </a:extLst>
          </p:cNvPr>
          <p:cNvSpPr txBox="1"/>
          <p:nvPr/>
        </p:nvSpPr>
        <p:spPr>
          <a:xfrm>
            <a:off x="4595475" y="1442989"/>
            <a:ext cx="1878673" cy="276999"/>
          </a:xfrm>
          <a:prstGeom prst="rect">
            <a:avLst/>
          </a:prstGeom>
          <a:noFill/>
        </p:spPr>
        <p:txBody>
          <a:bodyPr wrap="square" rtlCol="0">
            <a:spAutoFit/>
          </a:bodyPr>
          <a:lstStyle/>
          <a:p>
            <a:pPr algn="ctr"/>
            <a:r>
              <a:rPr lang="en-US" sz="1200" i="1" dirty="0"/>
              <a:t>Guggenheim</a:t>
            </a:r>
            <a:endParaRPr lang="en-GB" sz="1200" i="1" dirty="0"/>
          </a:p>
        </p:txBody>
      </p:sp>
      <p:sp>
        <p:nvSpPr>
          <p:cNvPr id="11" name="TextBox 10">
            <a:extLst>
              <a:ext uri="{FF2B5EF4-FFF2-40B4-BE49-F238E27FC236}">
                <a16:creationId xmlns:a16="http://schemas.microsoft.com/office/drawing/2014/main" id="{40B77DD1-EF88-4770-AA16-413DA1BE7E61}"/>
              </a:ext>
            </a:extLst>
          </p:cNvPr>
          <p:cNvSpPr txBox="1"/>
          <p:nvPr/>
        </p:nvSpPr>
        <p:spPr>
          <a:xfrm>
            <a:off x="6699105" y="1442989"/>
            <a:ext cx="1878673" cy="276999"/>
          </a:xfrm>
          <a:prstGeom prst="rect">
            <a:avLst/>
          </a:prstGeom>
          <a:noFill/>
        </p:spPr>
        <p:txBody>
          <a:bodyPr wrap="square" rtlCol="0">
            <a:spAutoFit/>
          </a:bodyPr>
          <a:lstStyle/>
          <a:p>
            <a:pPr algn="ctr"/>
            <a:r>
              <a:rPr lang="en-US" sz="1200" i="1" dirty="0"/>
              <a:t>Joffrey</a:t>
            </a:r>
            <a:endParaRPr lang="en-GB" sz="1200" i="1" dirty="0"/>
          </a:p>
        </p:txBody>
      </p:sp>
      <p:sp>
        <p:nvSpPr>
          <p:cNvPr id="12" name="TextBox 11">
            <a:extLst>
              <a:ext uri="{FF2B5EF4-FFF2-40B4-BE49-F238E27FC236}">
                <a16:creationId xmlns:a16="http://schemas.microsoft.com/office/drawing/2014/main" id="{E17DF695-595E-4206-BA53-85E10F6B7277}"/>
              </a:ext>
            </a:extLst>
          </p:cNvPr>
          <p:cNvSpPr txBox="1"/>
          <p:nvPr/>
        </p:nvSpPr>
        <p:spPr>
          <a:xfrm>
            <a:off x="8802736" y="1442989"/>
            <a:ext cx="1878673" cy="276999"/>
          </a:xfrm>
          <a:prstGeom prst="rect">
            <a:avLst/>
          </a:prstGeom>
          <a:noFill/>
        </p:spPr>
        <p:txBody>
          <a:bodyPr wrap="square" rtlCol="0">
            <a:spAutoFit/>
          </a:bodyPr>
          <a:lstStyle/>
          <a:p>
            <a:pPr algn="ctr"/>
            <a:r>
              <a:rPr lang="en-US" sz="1200" i="1" dirty="0"/>
              <a:t>Joyce</a:t>
            </a:r>
            <a:endParaRPr lang="en-GB" sz="1200" i="1" dirty="0"/>
          </a:p>
        </p:txBody>
      </p:sp>
      <p:sp>
        <p:nvSpPr>
          <p:cNvPr id="13" name="TextBox 12">
            <a:extLst>
              <a:ext uri="{FF2B5EF4-FFF2-40B4-BE49-F238E27FC236}">
                <a16:creationId xmlns:a16="http://schemas.microsoft.com/office/drawing/2014/main" id="{3230752A-CB3E-477A-A43A-C67DFE5E4631}"/>
              </a:ext>
            </a:extLst>
          </p:cNvPr>
          <p:cNvSpPr txBox="1"/>
          <p:nvPr/>
        </p:nvSpPr>
        <p:spPr>
          <a:xfrm>
            <a:off x="388215" y="2945060"/>
            <a:ext cx="1878673" cy="276999"/>
          </a:xfrm>
          <a:prstGeom prst="rect">
            <a:avLst/>
          </a:prstGeom>
          <a:noFill/>
        </p:spPr>
        <p:txBody>
          <a:bodyPr wrap="square" rtlCol="0">
            <a:spAutoFit/>
          </a:bodyPr>
          <a:lstStyle/>
          <a:p>
            <a:pPr algn="ctr"/>
            <a:r>
              <a:rPr lang="en-US" sz="1200" i="1" dirty="0"/>
              <a:t>Milwaukee Ballet</a:t>
            </a:r>
            <a:endParaRPr lang="en-GB" sz="1200" i="1" dirty="0"/>
          </a:p>
        </p:txBody>
      </p:sp>
      <p:sp>
        <p:nvSpPr>
          <p:cNvPr id="14" name="TextBox 13">
            <a:extLst>
              <a:ext uri="{FF2B5EF4-FFF2-40B4-BE49-F238E27FC236}">
                <a16:creationId xmlns:a16="http://schemas.microsoft.com/office/drawing/2014/main" id="{54ADFE84-D22C-432F-B8F1-DC4DD932EC5B}"/>
              </a:ext>
            </a:extLst>
          </p:cNvPr>
          <p:cNvSpPr txBox="1"/>
          <p:nvPr/>
        </p:nvSpPr>
        <p:spPr>
          <a:xfrm>
            <a:off x="2464696" y="2945058"/>
            <a:ext cx="2011382" cy="461665"/>
          </a:xfrm>
          <a:prstGeom prst="rect">
            <a:avLst/>
          </a:prstGeom>
          <a:noFill/>
        </p:spPr>
        <p:txBody>
          <a:bodyPr wrap="square" rtlCol="0">
            <a:spAutoFit/>
          </a:bodyPr>
          <a:lstStyle/>
          <a:p>
            <a:pPr algn="ctr"/>
            <a:r>
              <a:rPr lang="en-US" sz="1200" i="1" dirty="0"/>
              <a:t>National Choreographers Institute</a:t>
            </a:r>
            <a:endParaRPr lang="en-GB" sz="1200" i="1" dirty="0"/>
          </a:p>
        </p:txBody>
      </p:sp>
      <p:sp>
        <p:nvSpPr>
          <p:cNvPr id="15" name="TextBox 14">
            <a:extLst>
              <a:ext uri="{FF2B5EF4-FFF2-40B4-BE49-F238E27FC236}">
                <a16:creationId xmlns:a16="http://schemas.microsoft.com/office/drawing/2014/main" id="{B51C27DE-75FB-4A7C-8DC1-ED105B93D795}"/>
              </a:ext>
            </a:extLst>
          </p:cNvPr>
          <p:cNvSpPr txBox="1"/>
          <p:nvPr/>
        </p:nvSpPr>
        <p:spPr>
          <a:xfrm>
            <a:off x="4673886" y="2945058"/>
            <a:ext cx="1878673" cy="461665"/>
          </a:xfrm>
          <a:prstGeom prst="rect">
            <a:avLst/>
          </a:prstGeom>
          <a:noFill/>
        </p:spPr>
        <p:txBody>
          <a:bodyPr wrap="square" rtlCol="0">
            <a:spAutoFit/>
          </a:bodyPr>
          <a:lstStyle/>
          <a:p>
            <a:pPr algn="ctr"/>
            <a:r>
              <a:rPr lang="en-US" sz="1200" i="1" dirty="0"/>
              <a:t>New England Foundation of the Arts</a:t>
            </a:r>
            <a:endParaRPr lang="en-GB" sz="1200" i="1" dirty="0"/>
          </a:p>
        </p:txBody>
      </p:sp>
      <p:sp>
        <p:nvSpPr>
          <p:cNvPr id="16" name="TextBox 15">
            <a:extLst>
              <a:ext uri="{FF2B5EF4-FFF2-40B4-BE49-F238E27FC236}">
                <a16:creationId xmlns:a16="http://schemas.microsoft.com/office/drawing/2014/main" id="{5EE5673C-DA38-4496-9382-ACD95D9BE990}"/>
              </a:ext>
            </a:extLst>
          </p:cNvPr>
          <p:cNvSpPr txBox="1"/>
          <p:nvPr/>
        </p:nvSpPr>
        <p:spPr>
          <a:xfrm>
            <a:off x="6750367" y="2945058"/>
            <a:ext cx="1878673" cy="276999"/>
          </a:xfrm>
          <a:prstGeom prst="rect">
            <a:avLst/>
          </a:prstGeom>
          <a:noFill/>
        </p:spPr>
        <p:txBody>
          <a:bodyPr wrap="square" rtlCol="0">
            <a:spAutoFit/>
          </a:bodyPr>
          <a:lstStyle/>
          <a:p>
            <a:pPr algn="ctr"/>
            <a:r>
              <a:rPr lang="en-US" sz="1200" i="1" dirty="0"/>
              <a:t>NYC Centre</a:t>
            </a:r>
            <a:endParaRPr lang="en-GB" sz="1200" i="1" dirty="0"/>
          </a:p>
        </p:txBody>
      </p:sp>
      <p:sp>
        <p:nvSpPr>
          <p:cNvPr id="17" name="TextBox 16">
            <a:extLst>
              <a:ext uri="{FF2B5EF4-FFF2-40B4-BE49-F238E27FC236}">
                <a16:creationId xmlns:a16="http://schemas.microsoft.com/office/drawing/2014/main" id="{01CA0EAE-0A0F-4DCD-9CDF-7FF69537920C}"/>
              </a:ext>
            </a:extLst>
          </p:cNvPr>
          <p:cNvSpPr txBox="1"/>
          <p:nvPr/>
        </p:nvSpPr>
        <p:spPr>
          <a:xfrm>
            <a:off x="8826848" y="2954463"/>
            <a:ext cx="1878673" cy="276999"/>
          </a:xfrm>
          <a:prstGeom prst="rect">
            <a:avLst/>
          </a:prstGeom>
          <a:noFill/>
        </p:spPr>
        <p:txBody>
          <a:bodyPr wrap="square" rtlCol="0">
            <a:spAutoFit/>
          </a:bodyPr>
          <a:lstStyle/>
          <a:p>
            <a:pPr algn="ctr"/>
            <a:r>
              <a:rPr lang="en-US" sz="1200" i="1" dirty="0"/>
              <a:t>NYU Center for Ballet</a:t>
            </a:r>
            <a:endParaRPr lang="en-GB" sz="1200" i="1" dirty="0"/>
          </a:p>
        </p:txBody>
      </p:sp>
      <p:pic>
        <p:nvPicPr>
          <p:cNvPr id="3" name="Picture 2">
            <a:extLst>
              <a:ext uri="{FF2B5EF4-FFF2-40B4-BE49-F238E27FC236}">
                <a16:creationId xmlns:a16="http://schemas.microsoft.com/office/drawing/2014/main" id="{8417CDA1-59F4-4266-8716-03E82AFFC7D7}"/>
              </a:ext>
            </a:extLst>
          </p:cNvPr>
          <p:cNvPicPr>
            <a:picLocks noChangeAspect="1"/>
          </p:cNvPicPr>
          <p:nvPr/>
        </p:nvPicPr>
        <p:blipFill>
          <a:blip r:embed="rId7"/>
          <a:stretch>
            <a:fillRect/>
          </a:stretch>
        </p:blipFill>
        <p:spPr>
          <a:xfrm>
            <a:off x="827488" y="1739311"/>
            <a:ext cx="1000125" cy="857250"/>
          </a:xfrm>
          <a:prstGeom prst="rect">
            <a:avLst/>
          </a:prstGeom>
        </p:spPr>
      </p:pic>
      <p:pic>
        <p:nvPicPr>
          <p:cNvPr id="18" name="Picture 17">
            <a:extLst>
              <a:ext uri="{FF2B5EF4-FFF2-40B4-BE49-F238E27FC236}">
                <a16:creationId xmlns:a16="http://schemas.microsoft.com/office/drawing/2014/main" id="{93A3FFC3-71A3-4A23-B0AF-2C6276104623}"/>
              </a:ext>
            </a:extLst>
          </p:cNvPr>
          <p:cNvPicPr>
            <a:picLocks noChangeAspect="1"/>
          </p:cNvPicPr>
          <p:nvPr/>
        </p:nvPicPr>
        <p:blipFill>
          <a:blip r:embed="rId8"/>
          <a:stretch>
            <a:fillRect/>
          </a:stretch>
        </p:blipFill>
        <p:spPr>
          <a:xfrm>
            <a:off x="3022073" y="1691686"/>
            <a:ext cx="914400" cy="952500"/>
          </a:xfrm>
          <a:prstGeom prst="rect">
            <a:avLst/>
          </a:prstGeom>
        </p:spPr>
      </p:pic>
      <p:pic>
        <p:nvPicPr>
          <p:cNvPr id="19" name="Picture 18">
            <a:extLst>
              <a:ext uri="{FF2B5EF4-FFF2-40B4-BE49-F238E27FC236}">
                <a16:creationId xmlns:a16="http://schemas.microsoft.com/office/drawing/2014/main" id="{812F2B4E-5640-402B-9854-08472980ACBD}"/>
              </a:ext>
            </a:extLst>
          </p:cNvPr>
          <p:cNvPicPr>
            <a:picLocks noChangeAspect="1"/>
          </p:cNvPicPr>
          <p:nvPr/>
        </p:nvPicPr>
        <p:blipFill>
          <a:blip r:embed="rId9"/>
          <a:stretch>
            <a:fillRect/>
          </a:stretch>
        </p:blipFill>
        <p:spPr>
          <a:xfrm>
            <a:off x="4986410" y="1729151"/>
            <a:ext cx="1181100" cy="1000125"/>
          </a:xfrm>
          <a:prstGeom prst="rect">
            <a:avLst/>
          </a:prstGeom>
        </p:spPr>
      </p:pic>
      <p:pic>
        <p:nvPicPr>
          <p:cNvPr id="20" name="Picture 19">
            <a:extLst>
              <a:ext uri="{FF2B5EF4-FFF2-40B4-BE49-F238E27FC236}">
                <a16:creationId xmlns:a16="http://schemas.microsoft.com/office/drawing/2014/main" id="{978A328A-5090-4DD5-9307-B13C60592724}"/>
              </a:ext>
            </a:extLst>
          </p:cNvPr>
          <p:cNvPicPr>
            <a:picLocks noChangeAspect="1"/>
          </p:cNvPicPr>
          <p:nvPr/>
        </p:nvPicPr>
        <p:blipFill>
          <a:blip r:embed="rId10"/>
          <a:stretch>
            <a:fillRect/>
          </a:stretch>
        </p:blipFill>
        <p:spPr>
          <a:xfrm>
            <a:off x="7193664" y="1739944"/>
            <a:ext cx="942975" cy="923925"/>
          </a:xfrm>
          <a:prstGeom prst="rect">
            <a:avLst/>
          </a:prstGeom>
        </p:spPr>
      </p:pic>
      <p:pic>
        <p:nvPicPr>
          <p:cNvPr id="21" name="Picture 20">
            <a:extLst>
              <a:ext uri="{FF2B5EF4-FFF2-40B4-BE49-F238E27FC236}">
                <a16:creationId xmlns:a16="http://schemas.microsoft.com/office/drawing/2014/main" id="{4176A724-F350-43B6-9C55-81C501102804}"/>
              </a:ext>
            </a:extLst>
          </p:cNvPr>
          <p:cNvPicPr>
            <a:picLocks noChangeAspect="1"/>
          </p:cNvPicPr>
          <p:nvPr/>
        </p:nvPicPr>
        <p:blipFill rotWithShape="1">
          <a:blip r:embed="rId11"/>
          <a:srcRect r="9026"/>
          <a:stretch/>
        </p:blipFill>
        <p:spPr>
          <a:xfrm>
            <a:off x="9394119" y="1791698"/>
            <a:ext cx="736545" cy="838200"/>
          </a:xfrm>
          <a:prstGeom prst="rect">
            <a:avLst/>
          </a:prstGeom>
        </p:spPr>
      </p:pic>
      <p:pic>
        <p:nvPicPr>
          <p:cNvPr id="22" name="Picture 21">
            <a:extLst>
              <a:ext uri="{FF2B5EF4-FFF2-40B4-BE49-F238E27FC236}">
                <a16:creationId xmlns:a16="http://schemas.microsoft.com/office/drawing/2014/main" id="{F7926112-8370-4531-9F4A-658A267C7A85}"/>
              </a:ext>
            </a:extLst>
          </p:cNvPr>
          <p:cNvPicPr>
            <a:picLocks noChangeAspect="1"/>
          </p:cNvPicPr>
          <p:nvPr/>
        </p:nvPicPr>
        <p:blipFill>
          <a:blip r:embed="rId12"/>
          <a:stretch>
            <a:fillRect/>
          </a:stretch>
        </p:blipFill>
        <p:spPr>
          <a:xfrm>
            <a:off x="827488" y="3406931"/>
            <a:ext cx="962025" cy="762000"/>
          </a:xfrm>
          <a:prstGeom prst="rect">
            <a:avLst/>
          </a:prstGeom>
        </p:spPr>
      </p:pic>
      <p:pic>
        <p:nvPicPr>
          <p:cNvPr id="23" name="Picture 22">
            <a:extLst>
              <a:ext uri="{FF2B5EF4-FFF2-40B4-BE49-F238E27FC236}">
                <a16:creationId xmlns:a16="http://schemas.microsoft.com/office/drawing/2014/main" id="{A5264F91-06BF-478C-B1C4-A95BE23E169B}"/>
              </a:ext>
            </a:extLst>
          </p:cNvPr>
          <p:cNvPicPr>
            <a:picLocks noChangeAspect="1"/>
          </p:cNvPicPr>
          <p:nvPr/>
        </p:nvPicPr>
        <p:blipFill rotWithShape="1">
          <a:blip r:embed="rId13"/>
          <a:srcRect t="7761" b="-1"/>
          <a:stretch/>
        </p:blipFill>
        <p:spPr>
          <a:xfrm>
            <a:off x="2917298" y="3413760"/>
            <a:ext cx="1123950" cy="817083"/>
          </a:xfrm>
          <a:prstGeom prst="rect">
            <a:avLst/>
          </a:prstGeom>
        </p:spPr>
      </p:pic>
      <p:pic>
        <p:nvPicPr>
          <p:cNvPr id="24" name="Picture 23">
            <a:extLst>
              <a:ext uri="{FF2B5EF4-FFF2-40B4-BE49-F238E27FC236}">
                <a16:creationId xmlns:a16="http://schemas.microsoft.com/office/drawing/2014/main" id="{FFABF89D-1F7B-4C34-BA1C-7766BF16363D}"/>
              </a:ext>
            </a:extLst>
          </p:cNvPr>
          <p:cNvPicPr>
            <a:picLocks noChangeAspect="1"/>
          </p:cNvPicPr>
          <p:nvPr/>
        </p:nvPicPr>
        <p:blipFill rotWithShape="1">
          <a:blip r:embed="rId14"/>
          <a:srcRect t="13726" b="16507"/>
          <a:stretch/>
        </p:blipFill>
        <p:spPr>
          <a:xfrm>
            <a:off x="5091185" y="3488003"/>
            <a:ext cx="971550" cy="611372"/>
          </a:xfrm>
          <a:prstGeom prst="rect">
            <a:avLst/>
          </a:prstGeom>
        </p:spPr>
      </p:pic>
      <p:pic>
        <p:nvPicPr>
          <p:cNvPr id="26" name="Picture 25">
            <a:extLst>
              <a:ext uri="{FF2B5EF4-FFF2-40B4-BE49-F238E27FC236}">
                <a16:creationId xmlns:a16="http://schemas.microsoft.com/office/drawing/2014/main" id="{54C035A8-C5F0-4F71-A3CE-E3D4097F9A01}"/>
              </a:ext>
            </a:extLst>
          </p:cNvPr>
          <p:cNvPicPr>
            <a:picLocks noChangeAspect="1"/>
          </p:cNvPicPr>
          <p:nvPr/>
        </p:nvPicPr>
        <p:blipFill>
          <a:blip r:embed="rId15"/>
          <a:stretch>
            <a:fillRect/>
          </a:stretch>
        </p:blipFill>
        <p:spPr>
          <a:xfrm>
            <a:off x="7377813" y="3450154"/>
            <a:ext cx="676275" cy="666750"/>
          </a:xfrm>
          <a:prstGeom prst="rect">
            <a:avLst/>
          </a:prstGeom>
        </p:spPr>
      </p:pic>
      <p:pic>
        <p:nvPicPr>
          <p:cNvPr id="27" name="Picture 26">
            <a:extLst>
              <a:ext uri="{FF2B5EF4-FFF2-40B4-BE49-F238E27FC236}">
                <a16:creationId xmlns:a16="http://schemas.microsoft.com/office/drawing/2014/main" id="{AEEF9F16-3702-4239-BECB-AEE722FBAB73}"/>
              </a:ext>
            </a:extLst>
          </p:cNvPr>
          <p:cNvPicPr>
            <a:picLocks noChangeAspect="1"/>
          </p:cNvPicPr>
          <p:nvPr/>
        </p:nvPicPr>
        <p:blipFill>
          <a:blip r:embed="rId16"/>
          <a:stretch>
            <a:fillRect/>
          </a:stretch>
        </p:blipFill>
        <p:spPr>
          <a:xfrm>
            <a:off x="9283056" y="3304632"/>
            <a:ext cx="971550" cy="962025"/>
          </a:xfrm>
          <a:prstGeom prst="rect">
            <a:avLst/>
          </a:prstGeom>
        </p:spPr>
      </p:pic>
      <p:sp>
        <p:nvSpPr>
          <p:cNvPr id="28" name="TextBox 27">
            <a:extLst>
              <a:ext uri="{FF2B5EF4-FFF2-40B4-BE49-F238E27FC236}">
                <a16:creationId xmlns:a16="http://schemas.microsoft.com/office/drawing/2014/main" id="{D4009EB8-C8FA-496A-8C78-6D2982FA9494}"/>
              </a:ext>
            </a:extLst>
          </p:cNvPr>
          <p:cNvSpPr txBox="1"/>
          <p:nvPr/>
        </p:nvSpPr>
        <p:spPr>
          <a:xfrm>
            <a:off x="573599" y="1853350"/>
            <a:ext cx="687359" cy="246221"/>
          </a:xfrm>
          <a:prstGeom prst="rect">
            <a:avLst/>
          </a:prstGeom>
          <a:noFill/>
        </p:spPr>
        <p:txBody>
          <a:bodyPr wrap="square" rtlCol="0">
            <a:spAutoFit/>
          </a:bodyPr>
          <a:lstStyle/>
          <a:p>
            <a:pPr algn="ctr"/>
            <a:r>
              <a:rPr lang="en-US" sz="1000" i="1" dirty="0"/>
              <a:t>44%</a:t>
            </a:r>
            <a:endParaRPr lang="en-GB" sz="1000" i="1" dirty="0"/>
          </a:p>
        </p:txBody>
      </p:sp>
      <p:sp>
        <p:nvSpPr>
          <p:cNvPr id="29" name="TextBox 28">
            <a:extLst>
              <a:ext uri="{FF2B5EF4-FFF2-40B4-BE49-F238E27FC236}">
                <a16:creationId xmlns:a16="http://schemas.microsoft.com/office/drawing/2014/main" id="{14BF269E-16C6-4B01-8964-7DED596A4A28}"/>
              </a:ext>
            </a:extLst>
          </p:cNvPr>
          <p:cNvSpPr txBox="1"/>
          <p:nvPr/>
        </p:nvSpPr>
        <p:spPr>
          <a:xfrm>
            <a:off x="1341858" y="2342733"/>
            <a:ext cx="687359" cy="246221"/>
          </a:xfrm>
          <a:prstGeom prst="rect">
            <a:avLst/>
          </a:prstGeom>
          <a:noFill/>
        </p:spPr>
        <p:txBody>
          <a:bodyPr wrap="square" rtlCol="0">
            <a:spAutoFit/>
          </a:bodyPr>
          <a:lstStyle/>
          <a:p>
            <a:pPr algn="ctr"/>
            <a:r>
              <a:rPr lang="en-US" sz="1000" i="1" dirty="0"/>
              <a:t>56%</a:t>
            </a:r>
            <a:endParaRPr lang="en-GB" sz="1000" i="1" dirty="0"/>
          </a:p>
        </p:txBody>
      </p:sp>
      <p:sp>
        <p:nvSpPr>
          <p:cNvPr id="30" name="TextBox 29">
            <a:extLst>
              <a:ext uri="{FF2B5EF4-FFF2-40B4-BE49-F238E27FC236}">
                <a16:creationId xmlns:a16="http://schemas.microsoft.com/office/drawing/2014/main" id="{AA111BAB-FCD0-4510-948C-AE2D788630EF}"/>
              </a:ext>
            </a:extLst>
          </p:cNvPr>
          <p:cNvSpPr txBox="1"/>
          <p:nvPr/>
        </p:nvSpPr>
        <p:spPr>
          <a:xfrm>
            <a:off x="2839766" y="1967289"/>
            <a:ext cx="687359" cy="246221"/>
          </a:xfrm>
          <a:prstGeom prst="rect">
            <a:avLst/>
          </a:prstGeom>
          <a:noFill/>
        </p:spPr>
        <p:txBody>
          <a:bodyPr wrap="square" rtlCol="0">
            <a:spAutoFit/>
          </a:bodyPr>
          <a:lstStyle/>
          <a:p>
            <a:pPr algn="ctr"/>
            <a:r>
              <a:rPr lang="en-US" sz="1000" i="1" dirty="0"/>
              <a:t>40%</a:t>
            </a:r>
            <a:endParaRPr lang="en-GB" sz="1000" i="1" dirty="0"/>
          </a:p>
        </p:txBody>
      </p:sp>
      <p:sp>
        <p:nvSpPr>
          <p:cNvPr id="31" name="TextBox 30">
            <a:extLst>
              <a:ext uri="{FF2B5EF4-FFF2-40B4-BE49-F238E27FC236}">
                <a16:creationId xmlns:a16="http://schemas.microsoft.com/office/drawing/2014/main" id="{4D736420-C047-49AB-A873-A8F7AD089BAC}"/>
              </a:ext>
            </a:extLst>
          </p:cNvPr>
          <p:cNvSpPr txBox="1"/>
          <p:nvPr/>
        </p:nvSpPr>
        <p:spPr>
          <a:xfrm>
            <a:off x="3346405" y="2181586"/>
            <a:ext cx="687359" cy="246221"/>
          </a:xfrm>
          <a:prstGeom prst="rect">
            <a:avLst/>
          </a:prstGeom>
          <a:noFill/>
        </p:spPr>
        <p:txBody>
          <a:bodyPr wrap="square" rtlCol="0">
            <a:spAutoFit/>
          </a:bodyPr>
          <a:lstStyle/>
          <a:p>
            <a:pPr algn="ctr"/>
            <a:r>
              <a:rPr lang="en-US" sz="1000" i="1" dirty="0"/>
              <a:t>60%</a:t>
            </a:r>
            <a:endParaRPr lang="en-GB" sz="1000" i="1" dirty="0"/>
          </a:p>
        </p:txBody>
      </p:sp>
      <p:sp>
        <p:nvSpPr>
          <p:cNvPr id="32" name="TextBox 31">
            <a:extLst>
              <a:ext uri="{FF2B5EF4-FFF2-40B4-BE49-F238E27FC236}">
                <a16:creationId xmlns:a16="http://schemas.microsoft.com/office/drawing/2014/main" id="{DC0E3FD2-7899-44E8-80C3-84BD12838085}"/>
              </a:ext>
            </a:extLst>
          </p:cNvPr>
          <p:cNvSpPr txBox="1"/>
          <p:nvPr/>
        </p:nvSpPr>
        <p:spPr>
          <a:xfrm>
            <a:off x="4798305" y="1791698"/>
            <a:ext cx="687359" cy="246221"/>
          </a:xfrm>
          <a:prstGeom prst="rect">
            <a:avLst/>
          </a:prstGeom>
          <a:noFill/>
        </p:spPr>
        <p:txBody>
          <a:bodyPr wrap="square" rtlCol="0">
            <a:spAutoFit/>
          </a:bodyPr>
          <a:lstStyle/>
          <a:p>
            <a:pPr algn="ctr"/>
            <a:r>
              <a:rPr lang="en-US" sz="1000" i="1" dirty="0"/>
              <a:t>31%</a:t>
            </a:r>
            <a:endParaRPr lang="en-GB" sz="1000" i="1" dirty="0"/>
          </a:p>
        </p:txBody>
      </p:sp>
      <p:sp>
        <p:nvSpPr>
          <p:cNvPr id="33" name="TextBox 32">
            <a:extLst>
              <a:ext uri="{FF2B5EF4-FFF2-40B4-BE49-F238E27FC236}">
                <a16:creationId xmlns:a16="http://schemas.microsoft.com/office/drawing/2014/main" id="{C6BD9130-AD9A-4BD1-A2F7-39FD2142E6EB}"/>
              </a:ext>
            </a:extLst>
          </p:cNvPr>
          <p:cNvSpPr txBox="1"/>
          <p:nvPr/>
        </p:nvSpPr>
        <p:spPr>
          <a:xfrm>
            <a:off x="5690669" y="2407070"/>
            <a:ext cx="687359" cy="246221"/>
          </a:xfrm>
          <a:prstGeom prst="rect">
            <a:avLst/>
          </a:prstGeom>
          <a:noFill/>
        </p:spPr>
        <p:txBody>
          <a:bodyPr wrap="square" rtlCol="0">
            <a:spAutoFit/>
          </a:bodyPr>
          <a:lstStyle/>
          <a:p>
            <a:pPr algn="ctr"/>
            <a:r>
              <a:rPr lang="en-US" sz="1000" i="1" dirty="0"/>
              <a:t>69%</a:t>
            </a:r>
            <a:endParaRPr lang="en-GB" sz="1000" i="1" dirty="0"/>
          </a:p>
        </p:txBody>
      </p:sp>
      <p:sp>
        <p:nvSpPr>
          <p:cNvPr id="34" name="TextBox 33">
            <a:extLst>
              <a:ext uri="{FF2B5EF4-FFF2-40B4-BE49-F238E27FC236}">
                <a16:creationId xmlns:a16="http://schemas.microsoft.com/office/drawing/2014/main" id="{0823049E-89F4-4ED4-994D-9E73F82B6AB3}"/>
              </a:ext>
            </a:extLst>
          </p:cNvPr>
          <p:cNvSpPr txBox="1"/>
          <p:nvPr/>
        </p:nvSpPr>
        <p:spPr>
          <a:xfrm>
            <a:off x="6926512" y="1897285"/>
            <a:ext cx="687359" cy="246221"/>
          </a:xfrm>
          <a:prstGeom prst="rect">
            <a:avLst/>
          </a:prstGeom>
          <a:noFill/>
        </p:spPr>
        <p:txBody>
          <a:bodyPr wrap="square" rtlCol="0">
            <a:spAutoFit/>
          </a:bodyPr>
          <a:lstStyle/>
          <a:p>
            <a:pPr algn="ctr"/>
            <a:r>
              <a:rPr lang="en-US" sz="1000" i="1" dirty="0"/>
              <a:t>61%</a:t>
            </a:r>
            <a:endParaRPr lang="en-GB" sz="1000" i="1" dirty="0"/>
          </a:p>
        </p:txBody>
      </p:sp>
      <p:sp>
        <p:nvSpPr>
          <p:cNvPr id="35" name="TextBox 34">
            <a:extLst>
              <a:ext uri="{FF2B5EF4-FFF2-40B4-BE49-F238E27FC236}">
                <a16:creationId xmlns:a16="http://schemas.microsoft.com/office/drawing/2014/main" id="{441E57DA-A6C3-46CE-97C9-99D934344944}"/>
              </a:ext>
            </a:extLst>
          </p:cNvPr>
          <p:cNvSpPr txBox="1"/>
          <p:nvPr/>
        </p:nvSpPr>
        <p:spPr>
          <a:xfrm>
            <a:off x="7719018" y="2250244"/>
            <a:ext cx="687359" cy="246221"/>
          </a:xfrm>
          <a:prstGeom prst="rect">
            <a:avLst/>
          </a:prstGeom>
          <a:noFill/>
        </p:spPr>
        <p:txBody>
          <a:bodyPr wrap="square" rtlCol="0">
            <a:spAutoFit/>
          </a:bodyPr>
          <a:lstStyle/>
          <a:p>
            <a:pPr algn="ctr"/>
            <a:r>
              <a:rPr lang="en-US" sz="1000" i="1" dirty="0"/>
              <a:t>39%</a:t>
            </a:r>
            <a:endParaRPr lang="en-GB" sz="1000" i="1" dirty="0"/>
          </a:p>
        </p:txBody>
      </p:sp>
      <p:sp>
        <p:nvSpPr>
          <p:cNvPr id="36" name="TextBox 35">
            <a:extLst>
              <a:ext uri="{FF2B5EF4-FFF2-40B4-BE49-F238E27FC236}">
                <a16:creationId xmlns:a16="http://schemas.microsoft.com/office/drawing/2014/main" id="{AF9BC766-86FD-4C33-B20D-EAD9DAFAA97B}"/>
              </a:ext>
            </a:extLst>
          </p:cNvPr>
          <p:cNvSpPr txBox="1"/>
          <p:nvPr/>
        </p:nvSpPr>
        <p:spPr>
          <a:xfrm>
            <a:off x="9157447" y="1941941"/>
            <a:ext cx="687359" cy="246221"/>
          </a:xfrm>
          <a:prstGeom prst="rect">
            <a:avLst/>
          </a:prstGeom>
          <a:noFill/>
        </p:spPr>
        <p:txBody>
          <a:bodyPr wrap="square" rtlCol="0">
            <a:spAutoFit/>
          </a:bodyPr>
          <a:lstStyle/>
          <a:p>
            <a:pPr algn="ctr"/>
            <a:r>
              <a:rPr lang="en-US" sz="1000" i="1" dirty="0"/>
              <a:t>43%</a:t>
            </a:r>
            <a:endParaRPr lang="en-GB" sz="1000" i="1" dirty="0"/>
          </a:p>
        </p:txBody>
      </p:sp>
      <p:sp>
        <p:nvSpPr>
          <p:cNvPr id="37" name="TextBox 36">
            <a:extLst>
              <a:ext uri="{FF2B5EF4-FFF2-40B4-BE49-F238E27FC236}">
                <a16:creationId xmlns:a16="http://schemas.microsoft.com/office/drawing/2014/main" id="{9A9AE13D-3082-4AF5-94A3-663A6436A085}"/>
              </a:ext>
            </a:extLst>
          </p:cNvPr>
          <p:cNvSpPr txBox="1"/>
          <p:nvPr/>
        </p:nvSpPr>
        <p:spPr>
          <a:xfrm>
            <a:off x="9679977" y="2199617"/>
            <a:ext cx="687359" cy="246221"/>
          </a:xfrm>
          <a:prstGeom prst="rect">
            <a:avLst/>
          </a:prstGeom>
          <a:noFill/>
        </p:spPr>
        <p:txBody>
          <a:bodyPr wrap="square" rtlCol="0">
            <a:spAutoFit/>
          </a:bodyPr>
          <a:lstStyle/>
          <a:p>
            <a:pPr algn="ctr"/>
            <a:r>
              <a:rPr lang="en-US" sz="1000" i="1" dirty="0"/>
              <a:t>57%</a:t>
            </a:r>
            <a:endParaRPr lang="en-GB" sz="1000" i="1" dirty="0"/>
          </a:p>
        </p:txBody>
      </p:sp>
      <p:sp>
        <p:nvSpPr>
          <p:cNvPr id="38" name="TextBox 37">
            <a:extLst>
              <a:ext uri="{FF2B5EF4-FFF2-40B4-BE49-F238E27FC236}">
                <a16:creationId xmlns:a16="http://schemas.microsoft.com/office/drawing/2014/main" id="{7F1965AC-1B3D-4A00-BEEC-F39EA1AB2FEE}"/>
              </a:ext>
            </a:extLst>
          </p:cNvPr>
          <p:cNvSpPr txBox="1"/>
          <p:nvPr/>
        </p:nvSpPr>
        <p:spPr>
          <a:xfrm>
            <a:off x="640191" y="3761907"/>
            <a:ext cx="687359" cy="246221"/>
          </a:xfrm>
          <a:prstGeom prst="rect">
            <a:avLst/>
          </a:prstGeom>
          <a:noFill/>
        </p:spPr>
        <p:txBody>
          <a:bodyPr wrap="square" rtlCol="0">
            <a:spAutoFit/>
          </a:bodyPr>
          <a:lstStyle/>
          <a:p>
            <a:pPr algn="ctr"/>
            <a:r>
              <a:rPr lang="en-US" sz="1000" i="1" dirty="0"/>
              <a:t>80%</a:t>
            </a:r>
            <a:endParaRPr lang="en-GB" sz="1000" i="1" dirty="0"/>
          </a:p>
        </p:txBody>
      </p:sp>
      <p:sp>
        <p:nvSpPr>
          <p:cNvPr id="39" name="TextBox 38">
            <a:extLst>
              <a:ext uri="{FF2B5EF4-FFF2-40B4-BE49-F238E27FC236}">
                <a16:creationId xmlns:a16="http://schemas.microsoft.com/office/drawing/2014/main" id="{B09B6534-DD5B-455C-B64D-F4FBB56C97FA}"/>
              </a:ext>
            </a:extLst>
          </p:cNvPr>
          <p:cNvSpPr txBox="1"/>
          <p:nvPr/>
        </p:nvSpPr>
        <p:spPr>
          <a:xfrm>
            <a:off x="1279306" y="3457673"/>
            <a:ext cx="687359" cy="246221"/>
          </a:xfrm>
          <a:prstGeom prst="rect">
            <a:avLst/>
          </a:prstGeom>
          <a:noFill/>
        </p:spPr>
        <p:txBody>
          <a:bodyPr wrap="square" rtlCol="0">
            <a:spAutoFit/>
          </a:bodyPr>
          <a:lstStyle/>
          <a:p>
            <a:pPr algn="ctr"/>
            <a:r>
              <a:rPr lang="en-US" sz="1000" i="1" dirty="0"/>
              <a:t>20%</a:t>
            </a:r>
            <a:endParaRPr lang="en-GB" sz="1000" i="1" dirty="0"/>
          </a:p>
        </p:txBody>
      </p:sp>
      <p:sp>
        <p:nvSpPr>
          <p:cNvPr id="40" name="TextBox 39">
            <a:extLst>
              <a:ext uri="{FF2B5EF4-FFF2-40B4-BE49-F238E27FC236}">
                <a16:creationId xmlns:a16="http://schemas.microsoft.com/office/drawing/2014/main" id="{83095F74-4A40-47FE-A280-EDA1646ADD73}"/>
              </a:ext>
            </a:extLst>
          </p:cNvPr>
          <p:cNvSpPr txBox="1"/>
          <p:nvPr/>
        </p:nvSpPr>
        <p:spPr>
          <a:xfrm>
            <a:off x="2769924" y="3925803"/>
            <a:ext cx="687359" cy="246221"/>
          </a:xfrm>
          <a:prstGeom prst="rect">
            <a:avLst/>
          </a:prstGeom>
          <a:noFill/>
        </p:spPr>
        <p:txBody>
          <a:bodyPr wrap="square" rtlCol="0">
            <a:spAutoFit/>
          </a:bodyPr>
          <a:lstStyle/>
          <a:p>
            <a:pPr algn="ctr"/>
            <a:r>
              <a:rPr lang="en-US" sz="1000" i="1" dirty="0"/>
              <a:t>57%</a:t>
            </a:r>
            <a:endParaRPr lang="en-GB" sz="1000" i="1" dirty="0"/>
          </a:p>
        </p:txBody>
      </p:sp>
      <p:sp>
        <p:nvSpPr>
          <p:cNvPr id="41" name="TextBox 40">
            <a:extLst>
              <a:ext uri="{FF2B5EF4-FFF2-40B4-BE49-F238E27FC236}">
                <a16:creationId xmlns:a16="http://schemas.microsoft.com/office/drawing/2014/main" id="{8FFE7468-73B1-40A9-A64D-B1AC6553E0BC}"/>
              </a:ext>
            </a:extLst>
          </p:cNvPr>
          <p:cNvSpPr txBox="1"/>
          <p:nvPr/>
        </p:nvSpPr>
        <p:spPr>
          <a:xfrm>
            <a:off x="3674361" y="3611727"/>
            <a:ext cx="687359" cy="246221"/>
          </a:xfrm>
          <a:prstGeom prst="rect">
            <a:avLst/>
          </a:prstGeom>
          <a:noFill/>
        </p:spPr>
        <p:txBody>
          <a:bodyPr wrap="square" rtlCol="0">
            <a:spAutoFit/>
          </a:bodyPr>
          <a:lstStyle/>
          <a:p>
            <a:pPr algn="ctr"/>
            <a:r>
              <a:rPr lang="en-US" sz="1000" i="1" dirty="0"/>
              <a:t>43%</a:t>
            </a:r>
            <a:endParaRPr lang="en-GB" sz="1000" i="1" dirty="0"/>
          </a:p>
        </p:txBody>
      </p:sp>
      <p:sp>
        <p:nvSpPr>
          <p:cNvPr id="42" name="TextBox 41">
            <a:extLst>
              <a:ext uri="{FF2B5EF4-FFF2-40B4-BE49-F238E27FC236}">
                <a16:creationId xmlns:a16="http://schemas.microsoft.com/office/drawing/2014/main" id="{BBC35A4C-1D62-409E-82B5-3F913993E187}"/>
              </a:ext>
            </a:extLst>
          </p:cNvPr>
          <p:cNvSpPr txBox="1"/>
          <p:nvPr/>
        </p:nvSpPr>
        <p:spPr>
          <a:xfrm>
            <a:off x="4942200" y="3714054"/>
            <a:ext cx="687359" cy="246221"/>
          </a:xfrm>
          <a:prstGeom prst="rect">
            <a:avLst/>
          </a:prstGeom>
          <a:noFill/>
        </p:spPr>
        <p:txBody>
          <a:bodyPr wrap="square" rtlCol="0">
            <a:spAutoFit/>
          </a:bodyPr>
          <a:lstStyle/>
          <a:p>
            <a:pPr algn="ctr"/>
            <a:r>
              <a:rPr lang="en-US" sz="1000" i="1" dirty="0"/>
              <a:t>37%</a:t>
            </a:r>
            <a:endParaRPr lang="en-GB" sz="1000" i="1" dirty="0"/>
          </a:p>
        </p:txBody>
      </p:sp>
      <p:sp>
        <p:nvSpPr>
          <p:cNvPr id="43" name="TextBox 42">
            <a:extLst>
              <a:ext uri="{FF2B5EF4-FFF2-40B4-BE49-F238E27FC236}">
                <a16:creationId xmlns:a16="http://schemas.microsoft.com/office/drawing/2014/main" id="{312A7F9A-AECB-4EEE-94A7-59BB480B973B}"/>
              </a:ext>
            </a:extLst>
          </p:cNvPr>
          <p:cNvSpPr txBox="1"/>
          <p:nvPr/>
        </p:nvSpPr>
        <p:spPr>
          <a:xfrm>
            <a:off x="5526165" y="3580966"/>
            <a:ext cx="687359" cy="246221"/>
          </a:xfrm>
          <a:prstGeom prst="rect">
            <a:avLst/>
          </a:prstGeom>
          <a:noFill/>
        </p:spPr>
        <p:txBody>
          <a:bodyPr wrap="square" rtlCol="0">
            <a:spAutoFit/>
          </a:bodyPr>
          <a:lstStyle/>
          <a:p>
            <a:pPr algn="ctr"/>
            <a:r>
              <a:rPr lang="en-US" sz="1000" i="1" dirty="0"/>
              <a:t>63%</a:t>
            </a:r>
            <a:endParaRPr lang="en-GB" sz="1000" i="1" dirty="0"/>
          </a:p>
        </p:txBody>
      </p:sp>
      <p:sp>
        <p:nvSpPr>
          <p:cNvPr id="44" name="TextBox 43">
            <a:extLst>
              <a:ext uri="{FF2B5EF4-FFF2-40B4-BE49-F238E27FC236}">
                <a16:creationId xmlns:a16="http://schemas.microsoft.com/office/drawing/2014/main" id="{0BD05BCF-0BC8-435E-9C4F-F946B0D7411E}"/>
              </a:ext>
            </a:extLst>
          </p:cNvPr>
          <p:cNvSpPr txBox="1"/>
          <p:nvPr/>
        </p:nvSpPr>
        <p:spPr>
          <a:xfrm>
            <a:off x="7122906" y="3488617"/>
            <a:ext cx="687359" cy="246221"/>
          </a:xfrm>
          <a:prstGeom prst="rect">
            <a:avLst/>
          </a:prstGeom>
          <a:noFill/>
        </p:spPr>
        <p:txBody>
          <a:bodyPr wrap="square" rtlCol="0">
            <a:spAutoFit/>
          </a:bodyPr>
          <a:lstStyle/>
          <a:p>
            <a:pPr algn="ctr"/>
            <a:r>
              <a:rPr lang="en-US" sz="1000" i="1" dirty="0"/>
              <a:t>17%</a:t>
            </a:r>
            <a:endParaRPr lang="en-GB" sz="1000" i="1" dirty="0"/>
          </a:p>
        </p:txBody>
      </p:sp>
      <p:sp>
        <p:nvSpPr>
          <p:cNvPr id="45" name="TextBox 44">
            <a:extLst>
              <a:ext uri="{FF2B5EF4-FFF2-40B4-BE49-F238E27FC236}">
                <a16:creationId xmlns:a16="http://schemas.microsoft.com/office/drawing/2014/main" id="{187E4CBA-8FA2-48B2-AC87-9DED35AF64B7}"/>
              </a:ext>
            </a:extLst>
          </p:cNvPr>
          <p:cNvSpPr txBox="1"/>
          <p:nvPr/>
        </p:nvSpPr>
        <p:spPr>
          <a:xfrm>
            <a:off x="7627577" y="3833964"/>
            <a:ext cx="687359" cy="246221"/>
          </a:xfrm>
          <a:prstGeom prst="rect">
            <a:avLst/>
          </a:prstGeom>
          <a:noFill/>
        </p:spPr>
        <p:txBody>
          <a:bodyPr wrap="square" rtlCol="0">
            <a:spAutoFit/>
          </a:bodyPr>
          <a:lstStyle/>
          <a:p>
            <a:pPr algn="ctr"/>
            <a:r>
              <a:rPr lang="en-US" sz="1000" i="1" dirty="0"/>
              <a:t>83%</a:t>
            </a:r>
            <a:endParaRPr lang="en-GB" sz="1000" i="1" dirty="0"/>
          </a:p>
        </p:txBody>
      </p:sp>
      <p:sp>
        <p:nvSpPr>
          <p:cNvPr id="46" name="TextBox 45">
            <a:extLst>
              <a:ext uri="{FF2B5EF4-FFF2-40B4-BE49-F238E27FC236}">
                <a16:creationId xmlns:a16="http://schemas.microsoft.com/office/drawing/2014/main" id="{6078A1E1-0A9E-4A45-8362-EAC943A65D32}"/>
              </a:ext>
            </a:extLst>
          </p:cNvPr>
          <p:cNvSpPr txBox="1"/>
          <p:nvPr/>
        </p:nvSpPr>
        <p:spPr>
          <a:xfrm>
            <a:off x="9029073" y="3447695"/>
            <a:ext cx="687359" cy="246221"/>
          </a:xfrm>
          <a:prstGeom prst="rect">
            <a:avLst/>
          </a:prstGeom>
          <a:noFill/>
        </p:spPr>
        <p:txBody>
          <a:bodyPr wrap="square" rtlCol="0">
            <a:spAutoFit/>
          </a:bodyPr>
          <a:lstStyle/>
          <a:p>
            <a:pPr algn="ctr"/>
            <a:r>
              <a:rPr lang="en-US" sz="1000" i="1" dirty="0"/>
              <a:t>29%</a:t>
            </a:r>
            <a:endParaRPr lang="en-GB" sz="1000" i="1" dirty="0"/>
          </a:p>
        </p:txBody>
      </p:sp>
      <p:sp>
        <p:nvSpPr>
          <p:cNvPr id="47" name="TextBox 46">
            <a:extLst>
              <a:ext uri="{FF2B5EF4-FFF2-40B4-BE49-F238E27FC236}">
                <a16:creationId xmlns:a16="http://schemas.microsoft.com/office/drawing/2014/main" id="{B71654D7-9D08-4DBE-A3AD-C0FB99E18DF0}"/>
              </a:ext>
            </a:extLst>
          </p:cNvPr>
          <p:cNvSpPr txBox="1"/>
          <p:nvPr/>
        </p:nvSpPr>
        <p:spPr>
          <a:xfrm>
            <a:off x="9807409" y="3919896"/>
            <a:ext cx="687359" cy="246221"/>
          </a:xfrm>
          <a:prstGeom prst="rect">
            <a:avLst/>
          </a:prstGeom>
          <a:noFill/>
        </p:spPr>
        <p:txBody>
          <a:bodyPr wrap="square" rtlCol="0">
            <a:spAutoFit/>
          </a:bodyPr>
          <a:lstStyle/>
          <a:p>
            <a:pPr algn="ctr"/>
            <a:r>
              <a:rPr lang="en-US" sz="1000" i="1" dirty="0"/>
              <a:t>71%</a:t>
            </a:r>
            <a:endParaRPr lang="en-GB" sz="1000" i="1" dirty="0"/>
          </a:p>
        </p:txBody>
      </p:sp>
      <p:pic>
        <p:nvPicPr>
          <p:cNvPr id="6" name="Picture 5">
            <a:extLst>
              <a:ext uri="{FF2B5EF4-FFF2-40B4-BE49-F238E27FC236}">
                <a16:creationId xmlns:a16="http://schemas.microsoft.com/office/drawing/2014/main" id="{F4FC9773-D36A-435C-BACD-37806B0C9447}"/>
              </a:ext>
            </a:extLst>
          </p:cNvPr>
          <p:cNvPicPr>
            <a:picLocks noChangeAspect="1"/>
          </p:cNvPicPr>
          <p:nvPr/>
        </p:nvPicPr>
        <p:blipFill rotWithShape="1">
          <a:blip r:embed="rId17"/>
          <a:srcRect b="5794"/>
          <a:stretch/>
        </p:blipFill>
        <p:spPr>
          <a:xfrm>
            <a:off x="587791" y="5006440"/>
            <a:ext cx="9796810" cy="1643867"/>
          </a:xfrm>
          <a:prstGeom prst="rect">
            <a:avLst/>
          </a:prstGeom>
        </p:spPr>
      </p:pic>
      <p:sp>
        <p:nvSpPr>
          <p:cNvPr id="7" name="TextBox 6">
            <a:extLst>
              <a:ext uri="{FF2B5EF4-FFF2-40B4-BE49-F238E27FC236}">
                <a16:creationId xmlns:a16="http://schemas.microsoft.com/office/drawing/2014/main" id="{34CE462E-2036-4D2E-9209-2708F7A113AF}"/>
              </a:ext>
            </a:extLst>
          </p:cNvPr>
          <p:cNvSpPr txBox="1"/>
          <p:nvPr/>
        </p:nvSpPr>
        <p:spPr>
          <a:xfrm>
            <a:off x="573599" y="4575877"/>
            <a:ext cx="2146728" cy="369332"/>
          </a:xfrm>
          <a:prstGeom prst="rect">
            <a:avLst/>
          </a:prstGeom>
          <a:noFill/>
        </p:spPr>
        <p:txBody>
          <a:bodyPr wrap="square" rtlCol="0">
            <a:spAutoFit/>
          </a:bodyPr>
          <a:lstStyle/>
          <a:p>
            <a:r>
              <a:rPr lang="en-US" i="1" dirty="0"/>
              <a:t>All Programs</a:t>
            </a:r>
            <a:endParaRPr lang="en-GB" i="1" dirty="0"/>
          </a:p>
        </p:txBody>
      </p:sp>
      <p:pic>
        <p:nvPicPr>
          <p:cNvPr id="48" name="Picture 47">
            <a:extLst>
              <a:ext uri="{FF2B5EF4-FFF2-40B4-BE49-F238E27FC236}">
                <a16:creationId xmlns:a16="http://schemas.microsoft.com/office/drawing/2014/main" id="{52D29511-6C89-4978-9F42-5F4A029C5278}"/>
              </a:ext>
            </a:extLst>
          </p:cNvPr>
          <p:cNvPicPr>
            <a:picLocks noChangeAspect="1"/>
          </p:cNvPicPr>
          <p:nvPr/>
        </p:nvPicPr>
        <p:blipFill>
          <a:blip r:embed="rId18"/>
          <a:stretch>
            <a:fillRect/>
          </a:stretch>
        </p:blipFill>
        <p:spPr>
          <a:xfrm>
            <a:off x="11123697" y="1461624"/>
            <a:ext cx="793415" cy="428474"/>
          </a:xfrm>
          <a:prstGeom prst="rect">
            <a:avLst/>
          </a:prstGeom>
        </p:spPr>
      </p:pic>
      <p:pic>
        <p:nvPicPr>
          <p:cNvPr id="49" name="Picture 48">
            <a:extLst>
              <a:ext uri="{FF2B5EF4-FFF2-40B4-BE49-F238E27FC236}">
                <a16:creationId xmlns:a16="http://schemas.microsoft.com/office/drawing/2014/main" id="{30DAA282-53EA-4EE4-BC99-432377E7FA71}"/>
              </a:ext>
            </a:extLst>
          </p:cNvPr>
          <p:cNvPicPr>
            <a:picLocks noChangeAspect="1"/>
          </p:cNvPicPr>
          <p:nvPr/>
        </p:nvPicPr>
        <p:blipFill>
          <a:blip r:embed="rId19"/>
          <a:stretch>
            <a:fillRect/>
          </a:stretch>
        </p:blipFill>
        <p:spPr>
          <a:xfrm>
            <a:off x="11119344" y="1983196"/>
            <a:ext cx="768946" cy="457246"/>
          </a:xfrm>
          <a:prstGeom prst="rect">
            <a:avLst/>
          </a:prstGeom>
        </p:spPr>
      </p:pic>
      <p:cxnSp>
        <p:nvCxnSpPr>
          <p:cNvPr id="54" name="Straight Connector 53">
            <a:extLst>
              <a:ext uri="{FF2B5EF4-FFF2-40B4-BE49-F238E27FC236}">
                <a16:creationId xmlns:a16="http://schemas.microsoft.com/office/drawing/2014/main" id="{49B85CC8-6B20-4A96-92DE-F031CDBF9D25}"/>
              </a:ext>
            </a:extLst>
          </p:cNvPr>
          <p:cNvCxnSpPr>
            <a:cxnSpLocks/>
          </p:cNvCxnSpPr>
          <p:nvPr/>
        </p:nvCxnSpPr>
        <p:spPr>
          <a:xfrm>
            <a:off x="0" y="4525259"/>
            <a:ext cx="1219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07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35BF4-75C5-4707-BD0B-6F640421D400}"/>
              </a:ext>
            </a:extLst>
          </p:cNvPr>
          <p:cNvSpPr>
            <a:spLocks noGrp="1"/>
          </p:cNvSpPr>
          <p:nvPr>
            <p:ph type="sldNum" sz="quarter" idx="12"/>
          </p:nvPr>
        </p:nvSpPr>
        <p:spPr/>
        <p:txBody>
          <a:bodyPr/>
          <a:lstStyle/>
          <a:p>
            <a:fld id="{0DA3C10A-F7B5-4CFB-A1D2-D771F41BF661}" type="slidenum">
              <a:rPr lang="en-GB" smtClean="0"/>
              <a:t>15</a:t>
            </a:fld>
            <a:endParaRPr lang="en-GB"/>
          </a:p>
        </p:txBody>
      </p:sp>
      <p:sp>
        <p:nvSpPr>
          <p:cNvPr id="3" name="Title 2">
            <a:extLst>
              <a:ext uri="{FF2B5EF4-FFF2-40B4-BE49-F238E27FC236}">
                <a16:creationId xmlns:a16="http://schemas.microsoft.com/office/drawing/2014/main" id="{DF4B1CF2-5E3C-442A-A13C-6A22BC4D8A42}"/>
              </a:ext>
            </a:extLst>
          </p:cNvPr>
          <p:cNvSpPr>
            <a:spLocks noGrp="1"/>
          </p:cNvSpPr>
          <p:nvPr>
            <p:ph type="title"/>
          </p:nvPr>
        </p:nvSpPr>
        <p:spPr/>
        <p:txBody>
          <a:bodyPr/>
          <a:lstStyle/>
          <a:p>
            <a:r>
              <a:rPr lang="en-US" dirty="0"/>
              <a:t>Recommendations</a:t>
            </a:r>
            <a:endParaRPr lang="en-GB" dirty="0"/>
          </a:p>
        </p:txBody>
      </p:sp>
      <p:sp>
        <p:nvSpPr>
          <p:cNvPr id="5" name="Rectangle 4">
            <a:extLst>
              <a:ext uri="{FF2B5EF4-FFF2-40B4-BE49-F238E27FC236}">
                <a16:creationId xmlns:a16="http://schemas.microsoft.com/office/drawing/2014/main" id="{37354675-3A5C-4A3B-BB26-FCF8F690AAA3}"/>
              </a:ext>
            </a:extLst>
          </p:cNvPr>
          <p:cNvSpPr/>
          <p:nvPr/>
        </p:nvSpPr>
        <p:spPr>
          <a:xfrm>
            <a:off x="3819210" y="3796175"/>
            <a:ext cx="6096000" cy="1200329"/>
          </a:xfrm>
          <a:prstGeom prst="rect">
            <a:avLst/>
          </a:prstGeom>
        </p:spPr>
        <p:txBody>
          <a:bodyPr>
            <a:spAutoFit/>
          </a:bodyPr>
          <a:lstStyle/>
          <a:p>
            <a:r>
              <a:rPr lang="en-US" i="1" dirty="0">
                <a:latin typeface="Abadi" panose="020B0604020104020204" pitchFamily="34" charset="0"/>
              </a:rPr>
              <a:t>“There will be people who say to you, ‘You are out of your lane’ … They are burdened by only having the capacity to see what has always been instead of what can be. But don’t let that burden you.”</a:t>
            </a:r>
            <a:endParaRPr lang="en-GB" dirty="0"/>
          </a:p>
        </p:txBody>
      </p:sp>
      <p:sp>
        <p:nvSpPr>
          <p:cNvPr id="6" name="Rectangle 5">
            <a:extLst>
              <a:ext uri="{FF2B5EF4-FFF2-40B4-BE49-F238E27FC236}">
                <a16:creationId xmlns:a16="http://schemas.microsoft.com/office/drawing/2014/main" id="{E5F4305B-18C7-4B60-B7EF-949C3D16E96D}"/>
              </a:ext>
            </a:extLst>
          </p:cNvPr>
          <p:cNvSpPr/>
          <p:nvPr/>
        </p:nvSpPr>
        <p:spPr>
          <a:xfrm>
            <a:off x="6599274" y="5094056"/>
            <a:ext cx="4330996" cy="230832"/>
          </a:xfrm>
          <a:prstGeom prst="rect">
            <a:avLst/>
          </a:prstGeom>
        </p:spPr>
        <p:txBody>
          <a:bodyPr wrap="square">
            <a:spAutoFit/>
          </a:bodyPr>
          <a:lstStyle/>
          <a:p>
            <a:r>
              <a:rPr lang="en-US" sz="900" dirty="0">
                <a:latin typeface="Abadi" panose="020B0604020104020204" pitchFamily="34" charset="0"/>
              </a:rPr>
              <a:t>- Kamala Harris, 2020 Black Girls Lead Conference</a:t>
            </a:r>
            <a:endParaRPr lang="en-GB" sz="900" dirty="0">
              <a:latin typeface="Abadi" panose="020B0604020104020204" pitchFamily="34" charset="0"/>
            </a:endParaRPr>
          </a:p>
        </p:txBody>
      </p:sp>
    </p:spTree>
    <p:extLst>
      <p:ext uri="{BB962C8B-B14F-4D97-AF65-F5344CB8AC3E}">
        <p14:creationId xmlns:p14="http://schemas.microsoft.com/office/powerpoint/2010/main" val="56116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6BA4F04-B252-4FB1-B708-1834D81CB8B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 name="think-cell Slide" r:id="rId5" imgW="287" imgH="287" progId="TCLayout.ActiveDocument.1">
                  <p:embed/>
                </p:oleObj>
              </mc:Choice>
              <mc:Fallback>
                <p:oleObj name="think-cell Slide" r:id="rId5" imgW="287" imgH="287" progId="TCLayout.ActiveDocument.1">
                  <p:embed/>
                  <p:pic>
                    <p:nvPicPr>
                      <p:cNvPr id="8" name="Object 7" hidden="1">
                        <a:extLst>
                          <a:ext uri="{FF2B5EF4-FFF2-40B4-BE49-F238E27FC236}">
                            <a16:creationId xmlns:a16="http://schemas.microsoft.com/office/drawing/2014/main" id="{56BA4F04-B252-4FB1-B708-1834D81CB8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680005E-0602-43CB-AE43-E111E3E7D72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800" dirty="0">
              <a:latin typeface="Abadi" panose="020B0604020104020204" pitchFamily="34" charset="0"/>
              <a:ea typeface="+mj-ea"/>
              <a:cs typeface="+mj-cs"/>
              <a:sym typeface="Abadi" panose="020B0604020104020204" pitchFamily="34" charset="0"/>
            </a:endParaRPr>
          </a:p>
        </p:txBody>
      </p:sp>
      <p:sp>
        <p:nvSpPr>
          <p:cNvPr id="3" name="Content Placeholder 2">
            <a:extLst>
              <a:ext uri="{FF2B5EF4-FFF2-40B4-BE49-F238E27FC236}">
                <a16:creationId xmlns:a16="http://schemas.microsoft.com/office/drawing/2014/main" id="{177DD136-0455-4D97-89F7-1C25AAD4B410}"/>
              </a:ext>
            </a:extLst>
          </p:cNvPr>
          <p:cNvSpPr>
            <a:spLocks noGrp="1"/>
          </p:cNvSpPr>
          <p:nvPr>
            <p:ph idx="1"/>
          </p:nvPr>
        </p:nvSpPr>
        <p:spPr/>
        <p:txBody>
          <a:bodyPr>
            <a:normAutofit/>
          </a:bodyPr>
          <a:lstStyle/>
          <a:p>
            <a:pPr marL="0" indent="0">
              <a:buNone/>
            </a:pPr>
            <a:r>
              <a:rPr lang="en-US" sz="2000" b="1" i="1" dirty="0"/>
              <a:t>“Once an initial category-based assessment has been made, thereafter new information is interpreted in a biased way, favoring consistency with the initial impression, a process known as confirmatory categorization.”</a:t>
            </a:r>
          </a:p>
          <a:p>
            <a:pPr marL="0" indent="0">
              <a:buNone/>
            </a:pPr>
            <a:r>
              <a:rPr lang="en-US" dirty="0"/>
              <a:t>		</a:t>
            </a:r>
            <a:r>
              <a:rPr lang="en-US" sz="1400" dirty="0"/>
              <a:t>- Iris </a:t>
            </a:r>
            <a:r>
              <a:rPr lang="en-US" sz="1400" dirty="0" err="1"/>
              <a:t>Bohnet</a:t>
            </a:r>
            <a:r>
              <a:rPr lang="en-US" sz="1400" dirty="0"/>
              <a:t>, </a:t>
            </a:r>
            <a:r>
              <a:rPr lang="en-US" sz="1400" u="sng" dirty="0"/>
              <a:t>What Works</a:t>
            </a:r>
          </a:p>
          <a:p>
            <a:pPr marL="0" indent="0">
              <a:buNone/>
            </a:pPr>
            <a:endParaRPr lang="en-US" u="sng" dirty="0"/>
          </a:p>
          <a:p>
            <a:r>
              <a:rPr lang="en-US" dirty="0"/>
              <a:t>A potential negative effect of generic training is moral licensing, which refers to the phenomenon of people rationalizing bad behavior because they’ve previously done something positive for others or themselves. </a:t>
            </a:r>
          </a:p>
          <a:p>
            <a:r>
              <a:rPr lang="en-US" dirty="0"/>
              <a:t>Research suggests that women can either be seen as likable or credible, but not both. This is a bind.</a:t>
            </a:r>
          </a:p>
          <a:p>
            <a:r>
              <a:rPr lang="en-US" dirty="0"/>
              <a:t>Recency bias and hindsight bias inhibit objective and equitable decision making.</a:t>
            </a:r>
          </a:p>
        </p:txBody>
      </p:sp>
      <p:sp>
        <p:nvSpPr>
          <p:cNvPr id="4" name="Slide Number Placeholder 3">
            <a:extLst>
              <a:ext uri="{FF2B5EF4-FFF2-40B4-BE49-F238E27FC236}">
                <a16:creationId xmlns:a16="http://schemas.microsoft.com/office/drawing/2014/main" id="{ED80E03B-DC3D-45BC-B6EE-0AF31E97C997}"/>
              </a:ext>
            </a:extLst>
          </p:cNvPr>
          <p:cNvSpPr>
            <a:spLocks noGrp="1"/>
          </p:cNvSpPr>
          <p:nvPr>
            <p:ph type="sldNum" sz="quarter" idx="12"/>
          </p:nvPr>
        </p:nvSpPr>
        <p:spPr/>
        <p:txBody>
          <a:bodyPr/>
          <a:lstStyle/>
          <a:p>
            <a:fld id="{0DA3C10A-F7B5-4CFB-A1D2-D771F41BF661}" type="slidenum">
              <a:rPr lang="en-GB" smtClean="0"/>
              <a:t>16</a:t>
            </a:fld>
            <a:endParaRPr lang="en-GB"/>
          </a:p>
        </p:txBody>
      </p:sp>
      <p:sp>
        <p:nvSpPr>
          <p:cNvPr id="2" name="Title 1">
            <a:extLst>
              <a:ext uri="{FF2B5EF4-FFF2-40B4-BE49-F238E27FC236}">
                <a16:creationId xmlns:a16="http://schemas.microsoft.com/office/drawing/2014/main" id="{2695863E-59B1-4F45-BB1A-F3DF88BEB508}"/>
              </a:ext>
            </a:extLst>
          </p:cNvPr>
          <p:cNvSpPr>
            <a:spLocks noGrp="1"/>
          </p:cNvSpPr>
          <p:nvPr>
            <p:ph type="title"/>
          </p:nvPr>
        </p:nvSpPr>
        <p:spPr/>
        <p:txBody>
          <a:bodyPr>
            <a:normAutofit/>
          </a:bodyPr>
          <a:lstStyle/>
          <a:p>
            <a:r>
              <a:rPr lang="en-US" dirty="0"/>
              <a:t>Recommendations </a:t>
            </a:r>
            <a:r>
              <a:rPr lang="en-GB" dirty="0"/>
              <a:t>| </a:t>
            </a:r>
            <a:r>
              <a:rPr lang="en-US" dirty="0"/>
              <a:t>Background</a:t>
            </a:r>
            <a:endParaRPr lang="en-GB" dirty="0"/>
          </a:p>
        </p:txBody>
      </p:sp>
    </p:spTree>
    <p:extLst>
      <p:ext uri="{BB962C8B-B14F-4D97-AF65-F5344CB8AC3E}">
        <p14:creationId xmlns:p14="http://schemas.microsoft.com/office/powerpoint/2010/main" val="423731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B6C172-1A47-47EC-9008-BD5670ED3068}"/>
              </a:ext>
            </a:extLst>
          </p:cNvPr>
          <p:cNvGraphicFramePr>
            <a:graphicFrameLocks noChangeAspect="1"/>
          </p:cNvGraphicFramePr>
          <p:nvPr>
            <p:custDataLst>
              <p:tags r:id="rId2"/>
            </p:custDataLst>
            <p:extLst>
              <p:ext uri="{D42A27DB-BD31-4B8C-83A1-F6EECF244321}">
                <p14:modId xmlns:p14="http://schemas.microsoft.com/office/powerpoint/2010/main" val="17820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2" name="think-cell Slide" r:id="rId4" imgW="287" imgH="287" progId="TCLayout.ActiveDocument.1">
                  <p:embed/>
                </p:oleObj>
              </mc:Choice>
              <mc:Fallback>
                <p:oleObj name="think-cell Slide" r:id="rId4" imgW="287" imgH="28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8E07C54-A07D-400D-9126-38E73E9E0136}"/>
              </a:ext>
            </a:extLst>
          </p:cNvPr>
          <p:cNvSpPr>
            <a:spLocks noGrp="1"/>
          </p:cNvSpPr>
          <p:nvPr>
            <p:ph type="sldNum" sz="quarter" idx="12"/>
          </p:nvPr>
        </p:nvSpPr>
        <p:spPr/>
        <p:txBody>
          <a:bodyPr/>
          <a:lstStyle/>
          <a:p>
            <a:fld id="{0DA3C10A-F7B5-4CFB-A1D2-D771F41BF661}" type="slidenum">
              <a:rPr lang="en-GB" smtClean="0"/>
              <a:t>17</a:t>
            </a:fld>
            <a:endParaRPr lang="en-GB"/>
          </a:p>
        </p:txBody>
      </p:sp>
      <p:sp>
        <p:nvSpPr>
          <p:cNvPr id="2" name="Title 1">
            <a:extLst>
              <a:ext uri="{FF2B5EF4-FFF2-40B4-BE49-F238E27FC236}">
                <a16:creationId xmlns:a16="http://schemas.microsoft.com/office/drawing/2014/main" id="{35455B60-334E-4D0F-81FA-CA0DBC7F46C4}"/>
              </a:ext>
            </a:extLst>
          </p:cNvPr>
          <p:cNvSpPr>
            <a:spLocks noGrp="1"/>
          </p:cNvSpPr>
          <p:nvPr>
            <p:ph type="title"/>
          </p:nvPr>
        </p:nvSpPr>
        <p:spPr/>
        <p:txBody>
          <a:bodyPr/>
          <a:lstStyle/>
          <a:p>
            <a:r>
              <a:rPr lang="en-US" dirty="0"/>
              <a:t>Recommendations</a:t>
            </a:r>
            <a:endParaRPr lang="en-GB" dirty="0"/>
          </a:p>
        </p:txBody>
      </p:sp>
      <p:sp>
        <p:nvSpPr>
          <p:cNvPr id="6" name="Rectangle 5">
            <a:extLst>
              <a:ext uri="{FF2B5EF4-FFF2-40B4-BE49-F238E27FC236}">
                <a16:creationId xmlns:a16="http://schemas.microsoft.com/office/drawing/2014/main" id="{82D51F67-CA2C-482C-8F11-80466F4F6721}"/>
              </a:ext>
            </a:extLst>
          </p:cNvPr>
          <p:cNvSpPr/>
          <p:nvPr/>
        </p:nvSpPr>
        <p:spPr>
          <a:xfrm>
            <a:off x="780434" y="1570892"/>
            <a:ext cx="649781"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a:extLst>
              <a:ext uri="{FF2B5EF4-FFF2-40B4-BE49-F238E27FC236}">
                <a16:creationId xmlns:a16="http://schemas.microsoft.com/office/drawing/2014/main" id="{7341C1C7-1A7C-4432-BF63-A42B634A175C}"/>
              </a:ext>
            </a:extLst>
          </p:cNvPr>
          <p:cNvSpPr/>
          <p:nvPr/>
        </p:nvSpPr>
        <p:spPr>
          <a:xfrm>
            <a:off x="1582615" y="1570892"/>
            <a:ext cx="9917723"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badi" panose="020B0604020104020204" pitchFamily="34" charset="0"/>
              </a:rPr>
              <a:t>More Data: </a:t>
            </a:r>
          </a:p>
          <a:p>
            <a:r>
              <a:rPr lang="en-US" sz="1600" dirty="0">
                <a:latin typeface="Abadi" panose="020B0604020104020204" pitchFamily="34" charset="0"/>
              </a:rPr>
              <a:t>solicit further information from ballet companies and public sources to close data gaps</a:t>
            </a:r>
          </a:p>
        </p:txBody>
      </p:sp>
      <p:sp>
        <p:nvSpPr>
          <p:cNvPr id="10" name="TextBox 9">
            <a:extLst>
              <a:ext uri="{FF2B5EF4-FFF2-40B4-BE49-F238E27FC236}">
                <a16:creationId xmlns:a16="http://schemas.microsoft.com/office/drawing/2014/main" id="{D9C36D01-C159-449E-B647-DA223F2B2F1C}"/>
              </a:ext>
            </a:extLst>
          </p:cNvPr>
          <p:cNvSpPr txBox="1"/>
          <p:nvPr/>
        </p:nvSpPr>
        <p:spPr>
          <a:xfrm>
            <a:off x="1105323" y="2255076"/>
            <a:ext cx="9832307" cy="2585323"/>
          </a:xfrm>
          <a:prstGeom prst="rect">
            <a:avLst/>
          </a:prstGeom>
          <a:noFill/>
        </p:spPr>
        <p:txBody>
          <a:bodyPr wrap="square">
            <a:spAutoFit/>
          </a:bodyPr>
          <a:lstStyle/>
          <a:p>
            <a:pPr marL="742950" lvl="1" indent="-285750">
              <a:buFont typeface="Arial" panose="020B0604020202020204" pitchFamily="34" charset="0"/>
              <a:buChar char="•"/>
            </a:pPr>
            <a:r>
              <a:rPr lang="en-US" dirty="0">
                <a:latin typeface="Abadi" panose="020B0604020104020204" pitchFamily="34" charset="0"/>
              </a:rPr>
              <a:t>Potential data to gather : </a:t>
            </a:r>
          </a:p>
          <a:p>
            <a:pPr marL="1200150" lvl="2" indent="-285750">
              <a:buFont typeface="Arial" panose="020B0604020202020204" pitchFamily="34" charset="0"/>
              <a:buChar char="•"/>
            </a:pPr>
            <a:r>
              <a:rPr lang="en-US" dirty="0">
                <a:latin typeface="Abadi" panose="020B0604020104020204" pitchFamily="34" charset="0"/>
              </a:rPr>
              <a:t>Gender split and size of applicant pools for each fellowship </a:t>
            </a:r>
          </a:p>
          <a:p>
            <a:pPr marL="1200150" lvl="2" indent="-285750">
              <a:buFont typeface="Arial" panose="020B0604020202020204" pitchFamily="34" charset="0"/>
              <a:buChar char="•"/>
            </a:pPr>
            <a:r>
              <a:rPr lang="en-US" dirty="0">
                <a:latin typeface="Abadi" panose="020B0604020104020204" pitchFamily="34" charset="0"/>
              </a:rPr>
              <a:t># and types of works created by female vs male choreographers &amp; trend of % female in independent works vs. most recognized works  </a:t>
            </a:r>
          </a:p>
          <a:p>
            <a:pPr marL="1200150" lvl="2" indent="-285750">
              <a:buFont typeface="Arial" panose="020B0604020202020204" pitchFamily="34" charset="0"/>
              <a:buChar char="•"/>
            </a:pPr>
            <a:r>
              <a:rPr lang="en-US" dirty="0">
                <a:latin typeface="Abadi" panose="020B0604020104020204" pitchFamily="34" charset="0"/>
              </a:rPr>
              <a:t>Span/length of choreographers career </a:t>
            </a:r>
          </a:p>
          <a:p>
            <a:pPr marL="1200150" lvl="2" indent="-285750">
              <a:buFont typeface="Arial" panose="020B0604020202020204" pitchFamily="34" charset="0"/>
              <a:buChar char="•"/>
            </a:pPr>
            <a:r>
              <a:rPr lang="en-US" dirty="0">
                <a:latin typeface="Abadi" panose="020B0604020104020204" pitchFamily="34" charset="0"/>
              </a:rPr>
              <a:t>Take reference at </a:t>
            </a:r>
            <a:r>
              <a:rPr lang="en-US" dirty="0">
                <a:latin typeface="Abadi" panose="020B0604020104020204" pitchFamily="34" charset="0"/>
                <a:hlinkClick r:id="rId6"/>
              </a:rPr>
              <a:t>other creative industry with similar gender equity issue </a:t>
            </a:r>
            <a:endParaRPr lang="en-US" dirty="0">
              <a:latin typeface="Abadi" panose="020B0604020104020204" pitchFamily="34" charset="0"/>
            </a:endParaRPr>
          </a:p>
          <a:p>
            <a:pPr marL="742950" lvl="1" indent="-285750">
              <a:buFont typeface="Arial" panose="020B0604020202020204" pitchFamily="34" charset="0"/>
              <a:buChar char="•"/>
            </a:pPr>
            <a:r>
              <a:rPr lang="en-US" dirty="0">
                <a:latin typeface="Abadi" panose="020B0604020104020204" pitchFamily="34" charset="0"/>
              </a:rPr>
              <a:t>Look at: </a:t>
            </a:r>
          </a:p>
          <a:p>
            <a:pPr marL="1200150" lvl="2" indent="-285750">
              <a:buFont typeface="Arial" panose="020B0604020202020204" pitchFamily="34" charset="0"/>
              <a:buChar char="•"/>
            </a:pPr>
            <a:r>
              <a:rPr lang="en-US" dirty="0">
                <a:latin typeface="Abadi" panose="020B0604020104020204" pitchFamily="34" charset="0"/>
              </a:rPr>
              <a:t>Selection criteria</a:t>
            </a:r>
          </a:p>
          <a:p>
            <a:pPr marL="1200150" lvl="2" indent="-285750">
              <a:buFont typeface="Arial" panose="020B0604020202020204" pitchFamily="34" charset="0"/>
              <a:buChar char="•"/>
            </a:pPr>
            <a:r>
              <a:rPr lang="en-US" dirty="0">
                <a:latin typeface="Abadi" panose="020B0604020104020204" pitchFamily="34" charset="0"/>
              </a:rPr>
              <a:t>Evaluation methods</a:t>
            </a:r>
            <a:endParaRPr lang="en-GB" dirty="0">
              <a:latin typeface="Abadi" panose="020B0604020104020204" pitchFamily="34" charset="0"/>
            </a:endParaRPr>
          </a:p>
        </p:txBody>
      </p:sp>
      <p:sp>
        <p:nvSpPr>
          <p:cNvPr id="11" name="Rectangle 10">
            <a:extLst>
              <a:ext uri="{FF2B5EF4-FFF2-40B4-BE49-F238E27FC236}">
                <a16:creationId xmlns:a16="http://schemas.microsoft.com/office/drawing/2014/main" id="{95DC6389-0E10-4AA3-883C-F468310259DE}"/>
              </a:ext>
            </a:extLst>
          </p:cNvPr>
          <p:cNvSpPr/>
          <p:nvPr/>
        </p:nvSpPr>
        <p:spPr>
          <a:xfrm>
            <a:off x="780434" y="5090935"/>
            <a:ext cx="649781"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Rectangle 11">
            <a:extLst>
              <a:ext uri="{FF2B5EF4-FFF2-40B4-BE49-F238E27FC236}">
                <a16:creationId xmlns:a16="http://schemas.microsoft.com/office/drawing/2014/main" id="{6CFB2E1C-8A7F-47C4-B41B-A973E4C4F7B9}"/>
              </a:ext>
            </a:extLst>
          </p:cNvPr>
          <p:cNvSpPr/>
          <p:nvPr/>
        </p:nvSpPr>
        <p:spPr>
          <a:xfrm>
            <a:off x="1582615" y="5090935"/>
            <a:ext cx="9917723"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badi" panose="020B0604020104020204" pitchFamily="34" charset="0"/>
              </a:rPr>
              <a:t>Conduct additional research to identify and explain the career “funnel” of ballet artists and choreographers</a:t>
            </a:r>
          </a:p>
        </p:txBody>
      </p:sp>
      <p:sp>
        <p:nvSpPr>
          <p:cNvPr id="15" name="TextBox 14">
            <a:extLst>
              <a:ext uri="{FF2B5EF4-FFF2-40B4-BE49-F238E27FC236}">
                <a16:creationId xmlns:a16="http://schemas.microsoft.com/office/drawing/2014/main" id="{1EFE5805-F34B-4E0B-860C-CE520E8B5550}"/>
              </a:ext>
            </a:extLst>
          </p:cNvPr>
          <p:cNvSpPr txBox="1"/>
          <p:nvPr/>
        </p:nvSpPr>
        <p:spPr>
          <a:xfrm>
            <a:off x="1179846" y="5798565"/>
            <a:ext cx="9832307" cy="369332"/>
          </a:xfrm>
          <a:prstGeom prst="rect">
            <a:avLst/>
          </a:prstGeom>
          <a:noFill/>
        </p:spPr>
        <p:txBody>
          <a:bodyPr wrap="square">
            <a:spAutoFit/>
          </a:bodyPr>
          <a:lstStyle/>
          <a:p>
            <a:pPr marL="742950" lvl="1" indent="-285750">
              <a:buFont typeface="Arial" panose="020B0604020202020204" pitchFamily="34" charset="0"/>
              <a:buChar char="•"/>
            </a:pPr>
            <a:r>
              <a:rPr lang="en-US" dirty="0">
                <a:latin typeface="Abadi" panose="020B0604020104020204" pitchFamily="34" charset="0"/>
              </a:rPr>
              <a:t>Consider surveys and focus group interview to collect key data points</a:t>
            </a:r>
            <a:endParaRPr lang="en-GB" dirty="0">
              <a:latin typeface="Abadi" panose="020B0604020104020204" pitchFamily="34" charset="0"/>
            </a:endParaRPr>
          </a:p>
        </p:txBody>
      </p:sp>
    </p:spTree>
    <p:extLst>
      <p:ext uri="{BB962C8B-B14F-4D97-AF65-F5344CB8AC3E}">
        <p14:creationId xmlns:p14="http://schemas.microsoft.com/office/powerpoint/2010/main" val="292543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B6C172-1A47-47EC-9008-BD5670ED30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5" name="think-cell Slide" r:id="rId4" imgW="287" imgH="287" progId="TCLayout.ActiveDocument.1">
                  <p:embed/>
                </p:oleObj>
              </mc:Choice>
              <mc:Fallback>
                <p:oleObj name="think-cell Slide" r:id="rId4" imgW="287" imgH="287" progId="TCLayout.ActiveDocument.1">
                  <p:embed/>
                  <p:pic>
                    <p:nvPicPr>
                      <p:cNvPr id="5" name="Object 4" hidden="1">
                        <a:extLst>
                          <a:ext uri="{FF2B5EF4-FFF2-40B4-BE49-F238E27FC236}">
                            <a16:creationId xmlns:a16="http://schemas.microsoft.com/office/drawing/2014/main" id="{A9B6C172-1A47-47EC-9008-BD5670ED30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8E07C54-A07D-400D-9126-38E73E9E0136}"/>
              </a:ext>
            </a:extLst>
          </p:cNvPr>
          <p:cNvSpPr>
            <a:spLocks noGrp="1"/>
          </p:cNvSpPr>
          <p:nvPr>
            <p:ph type="sldNum" sz="quarter" idx="12"/>
          </p:nvPr>
        </p:nvSpPr>
        <p:spPr/>
        <p:txBody>
          <a:bodyPr/>
          <a:lstStyle/>
          <a:p>
            <a:fld id="{0DA3C10A-F7B5-4CFB-A1D2-D771F41BF661}" type="slidenum">
              <a:rPr lang="en-GB" smtClean="0"/>
              <a:t>18</a:t>
            </a:fld>
            <a:endParaRPr lang="en-GB"/>
          </a:p>
        </p:txBody>
      </p:sp>
      <p:sp>
        <p:nvSpPr>
          <p:cNvPr id="2" name="Title 1">
            <a:extLst>
              <a:ext uri="{FF2B5EF4-FFF2-40B4-BE49-F238E27FC236}">
                <a16:creationId xmlns:a16="http://schemas.microsoft.com/office/drawing/2014/main" id="{35455B60-334E-4D0F-81FA-CA0DBC7F46C4}"/>
              </a:ext>
            </a:extLst>
          </p:cNvPr>
          <p:cNvSpPr>
            <a:spLocks noGrp="1"/>
          </p:cNvSpPr>
          <p:nvPr>
            <p:ph type="title"/>
          </p:nvPr>
        </p:nvSpPr>
        <p:spPr/>
        <p:txBody>
          <a:bodyPr/>
          <a:lstStyle/>
          <a:p>
            <a:r>
              <a:rPr lang="en-US" dirty="0"/>
              <a:t>Recommendations</a:t>
            </a:r>
            <a:endParaRPr lang="en-GB" dirty="0"/>
          </a:p>
        </p:txBody>
      </p:sp>
      <p:sp>
        <p:nvSpPr>
          <p:cNvPr id="6" name="Rectangle 5">
            <a:extLst>
              <a:ext uri="{FF2B5EF4-FFF2-40B4-BE49-F238E27FC236}">
                <a16:creationId xmlns:a16="http://schemas.microsoft.com/office/drawing/2014/main" id="{82D51F67-CA2C-482C-8F11-80466F4F6721}"/>
              </a:ext>
            </a:extLst>
          </p:cNvPr>
          <p:cNvSpPr/>
          <p:nvPr/>
        </p:nvSpPr>
        <p:spPr>
          <a:xfrm>
            <a:off x="780434" y="1570892"/>
            <a:ext cx="649781"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 name="Rectangle 7">
            <a:extLst>
              <a:ext uri="{FF2B5EF4-FFF2-40B4-BE49-F238E27FC236}">
                <a16:creationId xmlns:a16="http://schemas.microsoft.com/office/drawing/2014/main" id="{7341C1C7-1A7C-4432-BF63-A42B634A175C}"/>
              </a:ext>
            </a:extLst>
          </p:cNvPr>
          <p:cNvSpPr/>
          <p:nvPr/>
        </p:nvSpPr>
        <p:spPr>
          <a:xfrm>
            <a:off x="1582615" y="1570892"/>
            <a:ext cx="9917723"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badi" panose="020B0604020104020204" pitchFamily="34" charset="0"/>
              </a:rPr>
              <a:t>Create gender equity scoring through the entire ballet industry career funnel and establish incentives around those equity scores</a:t>
            </a:r>
          </a:p>
        </p:txBody>
      </p:sp>
      <p:sp>
        <p:nvSpPr>
          <p:cNvPr id="10" name="TextBox 9">
            <a:extLst>
              <a:ext uri="{FF2B5EF4-FFF2-40B4-BE49-F238E27FC236}">
                <a16:creationId xmlns:a16="http://schemas.microsoft.com/office/drawing/2014/main" id="{D9C36D01-C159-449E-B647-DA223F2B2F1C}"/>
              </a:ext>
            </a:extLst>
          </p:cNvPr>
          <p:cNvSpPr txBox="1"/>
          <p:nvPr/>
        </p:nvSpPr>
        <p:spPr>
          <a:xfrm>
            <a:off x="1105323" y="2255076"/>
            <a:ext cx="9832307" cy="1477328"/>
          </a:xfrm>
          <a:prstGeom prst="rect">
            <a:avLst/>
          </a:prstGeom>
          <a:noFill/>
        </p:spPr>
        <p:txBody>
          <a:bodyPr wrap="square">
            <a:spAutoFit/>
          </a:bodyPr>
          <a:lstStyle/>
          <a:p>
            <a:pPr marL="742950" lvl="1" indent="-285750">
              <a:buFont typeface="Arial" panose="020B0604020202020204" pitchFamily="34" charset="0"/>
              <a:buChar char="•"/>
            </a:pPr>
            <a:r>
              <a:rPr lang="en-US" dirty="0">
                <a:latin typeface="Abadi" panose="020B0604020104020204" pitchFamily="34" charset="0"/>
              </a:rPr>
              <a:t>Become the golden source of information and rank programs according to a scoring methodology </a:t>
            </a:r>
          </a:p>
          <a:p>
            <a:pPr marL="742950" lvl="1" indent="-285750">
              <a:buFont typeface="Arial" panose="020B0604020202020204" pitchFamily="34" charset="0"/>
              <a:buChar char="•"/>
            </a:pPr>
            <a:r>
              <a:rPr lang="en-US" dirty="0">
                <a:latin typeface="Abadi" panose="020B0604020104020204" pitchFamily="34" charset="0"/>
              </a:rPr>
              <a:t>Build in monetary incentives tied to a program’s equity performance (i.e. grants) to drive desired behavior</a:t>
            </a:r>
          </a:p>
          <a:p>
            <a:pPr marL="1200150" lvl="2" indent="-285750">
              <a:buFont typeface="Arial" panose="020B0604020202020204" pitchFamily="34" charset="0"/>
              <a:buChar char="•"/>
            </a:pPr>
            <a:endParaRPr lang="en-GB" dirty="0">
              <a:latin typeface="Abadi" panose="020B0604020104020204" pitchFamily="34" charset="0"/>
            </a:endParaRPr>
          </a:p>
        </p:txBody>
      </p:sp>
      <p:sp>
        <p:nvSpPr>
          <p:cNvPr id="11" name="Rectangle 10">
            <a:extLst>
              <a:ext uri="{FF2B5EF4-FFF2-40B4-BE49-F238E27FC236}">
                <a16:creationId xmlns:a16="http://schemas.microsoft.com/office/drawing/2014/main" id="{95DC6389-0E10-4AA3-883C-F468310259DE}"/>
              </a:ext>
            </a:extLst>
          </p:cNvPr>
          <p:cNvSpPr/>
          <p:nvPr/>
        </p:nvSpPr>
        <p:spPr>
          <a:xfrm>
            <a:off x="780434" y="3789680"/>
            <a:ext cx="649781"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Rectangle 11">
            <a:extLst>
              <a:ext uri="{FF2B5EF4-FFF2-40B4-BE49-F238E27FC236}">
                <a16:creationId xmlns:a16="http://schemas.microsoft.com/office/drawing/2014/main" id="{6CFB2E1C-8A7F-47C4-B41B-A973E4C4F7B9}"/>
              </a:ext>
            </a:extLst>
          </p:cNvPr>
          <p:cNvSpPr/>
          <p:nvPr/>
        </p:nvSpPr>
        <p:spPr>
          <a:xfrm>
            <a:off x="1582615" y="3789680"/>
            <a:ext cx="9917723" cy="58615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badi" panose="020B0604020104020204" pitchFamily="34" charset="0"/>
              </a:rPr>
              <a:t>Consider making behavioral design recommendations to ballet companies</a:t>
            </a:r>
          </a:p>
        </p:txBody>
      </p:sp>
      <p:sp>
        <p:nvSpPr>
          <p:cNvPr id="15" name="TextBox 14">
            <a:extLst>
              <a:ext uri="{FF2B5EF4-FFF2-40B4-BE49-F238E27FC236}">
                <a16:creationId xmlns:a16="http://schemas.microsoft.com/office/drawing/2014/main" id="{1EFE5805-F34B-4E0B-860C-CE520E8B5550}"/>
              </a:ext>
            </a:extLst>
          </p:cNvPr>
          <p:cNvSpPr txBox="1"/>
          <p:nvPr/>
        </p:nvSpPr>
        <p:spPr>
          <a:xfrm>
            <a:off x="1179846" y="4497310"/>
            <a:ext cx="9832307" cy="646331"/>
          </a:xfrm>
          <a:prstGeom prst="rect">
            <a:avLst/>
          </a:prstGeom>
          <a:noFill/>
        </p:spPr>
        <p:txBody>
          <a:bodyPr wrap="square">
            <a:spAutoFit/>
          </a:bodyPr>
          <a:lstStyle/>
          <a:p>
            <a:pPr marL="742950" lvl="1" indent="-285750">
              <a:buFont typeface="Arial" panose="020B0604020202020204" pitchFamily="34" charset="0"/>
              <a:buChar char="•"/>
            </a:pPr>
            <a:r>
              <a:rPr lang="en-US" dirty="0">
                <a:latin typeface="Abadi" panose="020B0604020104020204" pitchFamily="34" charset="0"/>
              </a:rPr>
              <a:t>Remove names from choreography proposal submissions</a:t>
            </a:r>
          </a:p>
          <a:p>
            <a:pPr marL="742950" lvl="1" indent="-285750">
              <a:buFont typeface="Arial" panose="020B0604020202020204" pitchFamily="34" charset="0"/>
              <a:buChar char="•"/>
            </a:pPr>
            <a:r>
              <a:rPr lang="en-US" dirty="0">
                <a:latin typeface="Abadi" panose="020B0604020104020204" pitchFamily="34" charset="0"/>
              </a:rPr>
              <a:t>“Seeing is believing” – display pictures of female choreographers when/wherever possible</a:t>
            </a:r>
          </a:p>
        </p:txBody>
      </p:sp>
    </p:spTree>
    <p:extLst>
      <p:ext uri="{BB962C8B-B14F-4D97-AF65-F5344CB8AC3E}">
        <p14:creationId xmlns:p14="http://schemas.microsoft.com/office/powerpoint/2010/main" val="42201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35BF4-75C5-4707-BD0B-6F640421D400}"/>
              </a:ext>
            </a:extLst>
          </p:cNvPr>
          <p:cNvSpPr>
            <a:spLocks noGrp="1"/>
          </p:cNvSpPr>
          <p:nvPr>
            <p:ph type="sldNum" sz="quarter" idx="12"/>
          </p:nvPr>
        </p:nvSpPr>
        <p:spPr/>
        <p:txBody>
          <a:bodyPr/>
          <a:lstStyle/>
          <a:p>
            <a:fld id="{0DA3C10A-F7B5-4CFB-A1D2-D771F41BF661}" type="slidenum">
              <a:rPr lang="en-GB" smtClean="0"/>
              <a:t>19</a:t>
            </a:fld>
            <a:endParaRPr lang="en-GB"/>
          </a:p>
        </p:txBody>
      </p:sp>
      <p:sp>
        <p:nvSpPr>
          <p:cNvPr id="3" name="Title 2">
            <a:extLst>
              <a:ext uri="{FF2B5EF4-FFF2-40B4-BE49-F238E27FC236}">
                <a16:creationId xmlns:a16="http://schemas.microsoft.com/office/drawing/2014/main" id="{DF4B1CF2-5E3C-442A-A13C-6A22BC4D8A42}"/>
              </a:ext>
            </a:extLst>
          </p:cNvPr>
          <p:cNvSpPr>
            <a:spLocks noGrp="1"/>
          </p:cNvSpPr>
          <p:nvPr>
            <p:ph type="title"/>
          </p:nvPr>
        </p:nvSpPr>
        <p:spPr/>
        <p:txBody>
          <a:bodyPr/>
          <a:lstStyle/>
          <a:p>
            <a:r>
              <a:rPr lang="en-US" dirty="0"/>
              <a:t>Appendix</a:t>
            </a:r>
            <a:endParaRPr lang="en-GB" dirty="0"/>
          </a:p>
        </p:txBody>
      </p:sp>
    </p:spTree>
    <p:extLst>
      <p:ext uri="{BB962C8B-B14F-4D97-AF65-F5344CB8AC3E}">
        <p14:creationId xmlns:p14="http://schemas.microsoft.com/office/powerpoint/2010/main" val="98434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E1F3FE-BB17-4541-935C-1CF7963C0362}"/>
              </a:ext>
            </a:extLst>
          </p:cNvPr>
          <p:cNvGraphicFramePr>
            <a:graphicFrameLocks noChangeAspect="1"/>
          </p:cNvGraphicFramePr>
          <p:nvPr>
            <p:custDataLst>
              <p:tags r:id="rId2"/>
            </p:custDataLst>
            <p:extLst>
              <p:ext uri="{D42A27DB-BD31-4B8C-83A1-F6EECF244321}">
                <p14:modId xmlns:p14="http://schemas.microsoft.com/office/powerpoint/2010/main" val="3956528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1" name="think-cell Slide" r:id="rId4" imgW="287" imgH="287" progId="TCLayout.ActiveDocument.1">
                  <p:embed/>
                </p:oleObj>
              </mc:Choice>
              <mc:Fallback>
                <p:oleObj name="think-cell Slide" r:id="rId4" imgW="287" imgH="28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9813819-B9C9-435B-B872-19AECC6E1B4B}"/>
              </a:ext>
            </a:extLst>
          </p:cNvPr>
          <p:cNvSpPr>
            <a:spLocks noGrp="1"/>
          </p:cNvSpPr>
          <p:nvPr>
            <p:ph idx="1"/>
          </p:nvPr>
        </p:nvSpPr>
        <p:spPr/>
        <p:txBody>
          <a:bodyPr>
            <a:normAutofit/>
          </a:bodyPr>
          <a:lstStyle/>
          <a:p>
            <a:r>
              <a:rPr lang="en-GB" sz="2400" dirty="0"/>
              <a:t>Project Overview</a:t>
            </a:r>
          </a:p>
          <a:p>
            <a:pPr lvl="1"/>
            <a:r>
              <a:rPr lang="en-GB" sz="2000" dirty="0"/>
              <a:t>Project approach</a:t>
            </a:r>
          </a:p>
          <a:p>
            <a:pPr lvl="1"/>
            <a:r>
              <a:rPr lang="en-GB" sz="2000" dirty="0"/>
              <a:t>Ballet Industry Overview</a:t>
            </a:r>
          </a:p>
          <a:p>
            <a:pPr lvl="1"/>
            <a:r>
              <a:rPr lang="en-GB" sz="2000" dirty="0"/>
              <a:t>Fellowship Program Overview</a:t>
            </a:r>
          </a:p>
          <a:p>
            <a:pPr lvl="1"/>
            <a:endParaRPr lang="en-GB" sz="2000" dirty="0"/>
          </a:p>
          <a:p>
            <a:r>
              <a:rPr lang="en-GB" sz="2400" dirty="0"/>
              <a:t>Key Findings</a:t>
            </a:r>
          </a:p>
          <a:p>
            <a:pPr lvl="1"/>
            <a:r>
              <a:rPr lang="en-GB" sz="2000" dirty="0"/>
              <a:t>Qualitative</a:t>
            </a:r>
          </a:p>
          <a:p>
            <a:pPr lvl="1"/>
            <a:r>
              <a:rPr lang="en-GB" sz="2000" dirty="0"/>
              <a:t>Quantitative </a:t>
            </a:r>
          </a:p>
          <a:p>
            <a:pPr lvl="1"/>
            <a:endParaRPr lang="en-GB" sz="2000" dirty="0"/>
          </a:p>
          <a:p>
            <a:r>
              <a:rPr lang="en-GB" sz="2400" dirty="0"/>
              <a:t>Final Recommendations </a:t>
            </a:r>
          </a:p>
        </p:txBody>
      </p:sp>
      <p:sp>
        <p:nvSpPr>
          <p:cNvPr id="5" name="Slide Number Placeholder 4">
            <a:extLst>
              <a:ext uri="{FF2B5EF4-FFF2-40B4-BE49-F238E27FC236}">
                <a16:creationId xmlns:a16="http://schemas.microsoft.com/office/drawing/2014/main" id="{6753F3C7-8F90-4869-B914-8702FCD196C9}"/>
              </a:ext>
            </a:extLst>
          </p:cNvPr>
          <p:cNvSpPr>
            <a:spLocks noGrp="1"/>
          </p:cNvSpPr>
          <p:nvPr>
            <p:ph type="sldNum" sz="quarter" idx="12"/>
          </p:nvPr>
        </p:nvSpPr>
        <p:spPr/>
        <p:txBody>
          <a:bodyPr/>
          <a:lstStyle/>
          <a:p>
            <a:fld id="{0DA3C10A-F7B5-4CFB-A1D2-D771F41BF661}" type="slidenum">
              <a:rPr lang="en-GB" smtClean="0"/>
              <a:t>2</a:t>
            </a:fld>
            <a:endParaRPr lang="en-GB" dirty="0"/>
          </a:p>
        </p:txBody>
      </p:sp>
      <p:sp>
        <p:nvSpPr>
          <p:cNvPr id="6" name="Title 5">
            <a:extLst>
              <a:ext uri="{FF2B5EF4-FFF2-40B4-BE49-F238E27FC236}">
                <a16:creationId xmlns:a16="http://schemas.microsoft.com/office/drawing/2014/main" id="{020A6A40-A221-42B4-9C31-E0C6E84D1EE1}"/>
              </a:ext>
            </a:extLst>
          </p:cNvPr>
          <p:cNvSpPr>
            <a:spLocks noGrp="1"/>
          </p:cNvSpPr>
          <p:nvPr>
            <p:ph type="title"/>
          </p:nvPr>
        </p:nvSpPr>
        <p:spPr/>
        <p:txBody>
          <a:bodyPr/>
          <a:lstStyle/>
          <a:p>
            <a:r>
              <a:rPr lang="en-US" dirty="0"/>
              <a:t>Agenda</a:t>
            </a:r>
            <a:endParaRPr lang="en-GB" dirty="0"/>
          </a:p>
        </p:txBody>
      </p:sp>
    </p:spTree>
    <p:extLst>
      <p:ext uri="{BB962C8B-B14F-4D97-AF65-F5344CB8AC3E}">
        <p14:creationId xmlns:p14="http://schemas.microsoft.com/office/powerpoint/2010/main" val="177841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F12BFA-BFCF-476A-BD06-71A17D24B78C}"/>
              </a:ext>
            </a:extLst>
          </p:cNvPr>
          <p:cNvGraphicFramePr>
            <a:graphicFrameLocks noChangeAspect="1"/>
          </p:cNvGraphicFramePr>
          <p:nvPr>
            <p:custDataLst>
              <p:tags r:id="rId2"/>
            </p:custDataLst>
            <p:extLst>
              <p:ext uri="{D42A27DB-BD31-4B8C-83A1-F6EECF244321}">
                <p14:modId xmlns:p14="http://schemas.microsoft.com/office/powerpoint/2010/main" val="3746833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5"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6742B75-0FC6-492C-A85B-B417297E523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Abadi" panose="020B0604020104020204" pitchFamily="34" charset="0"/>
              <a:ea typeface="+mj-ea"/>
              <a:cs typeface="+mj-cs"/>
              <a:sym typeface="Abadi" panose="020B0604020104020204" pitchFamily="34" charset="0"/>
            </a:endParaRPr>
          </a:p>
        </p:txBody>
      </p:sp>
      <p:graphicFrame>
        <p:nvGraphicFramePr>
          <p:cNvPr id="5" name="Content Placeholder 4">
            <a:extLst>
              <a:ext uri="{FF2B5EF4-FFF2-40B4-BE49-F238E27FC236}">
                <a16:creationId xmlns:a16="http://schemas.microsoft.com/office/drawing/2014/main" id="{C576E81C-1EA4-41E5-834C-85F1ED8B0E1E}"/>
              </a:ext>
            </a:extLst>
          </p:cNvPr>
          <p:cNvGraphicFramePr>
            <a:graphicFrameLocks noGrp="1"/>
          </p:cNvGraphicFramePr>
          <p:nvPr>
            <p:ph idx="1"/>
            <p:extLst>
              <p:ext uri="{D42A27DB-BD31-4B8C-83A1-F6EECF244321}">
                <p14:modId xmlns:p14="http://schemas.microsoft.com/office/powerpoint/2010/main" val="3033689950"/>
              </p:ext>
            </p:extLst>
          </p:nvPr>
        </p:nvGraphicFramePr>
        <p:xfrm>
          <a:off x="328246" y="1546180"/>
          <a:ext cx="11160370" cy="4704026"/>
        </p:xfrm>
        <a:graphic>
          <a:graphicData uri="http://schemas.openxmlformats.org/drawingml/2006/table">
            <a:tbl>
              <a:tblPr/>
              <a:tblGrid>
                <a:gridCol w="1712988">
                  <a:extLst>
                    <a:ext uri="{9D8B030D-6E8A-4147-A177-3AD203B41FA5}">
                      <a16:colId xmlns:a16="http://schemas.microsoft.com/office/drawing/2014/main" val="702395975"/>
                    </a:ext>
                  </a:extLst>
                </a:gridCol>
                <a:gridCol w="839189">
                  <a:extLst>
                    <a:ext uri="{9D8B030D-6E8A-4147-A177-3AD203B41FA5}">
                      <a16:colId xmlns:a16="http://schemas.microsoft.com/office/drawing/2014/main" val="4280191855"/>
                    </a:ext>
                  </a:extLst>
                </a:gridCol>
                <a:gridCol w="865146">
                  <a:extLst>
                    <a:ext uri="{9D8B030D-6E8A-4147-A177-3AD203B41FA5}">
                      <a16:colId xmlns:a16="http://schemas.microsoft.com/office/drawing/2014/main" val="664888620"/>
                    </a:ext>
                  </a:extLst>
                </a:gridCol>
                <a:gridCol w="856492">
                  <a:extLst>
                    <a:ext uri="{9D8B030D-6E8A-4147-A177-3AD203B41FA5}">
                      <a16:colId xmlns:a16="http://schemas.microsoft.com/office/drawing/2014/main" val="1855459624"/>
                    </a:ext>
                  </a:extLst>
                </a:gridCol>
                <a:gridCol w="847841">
                  <a:extLst>
                    <a:ext uri="{9D8B030D-6E8A-4147-A177-3AD203B41FA5}">
                      <a16:colId xmlns:a16="http://schemas.microsoft.com/office/drawing/2014/main" val="3903309167"/>
                    </a:ext>
                  </a:extLst>
                </a:gridCol>
                <a:gridCol w="856492">
                  <a:extLst>
                    <a:ext uri="{9D8B030D-6E8A-4147-A177-3AD203B41FA5}">
                      <a16:colId xmlns:a16="http://schemas.microsoft.com/office/drawing/2014/main" val="2654430097"/>
                    </a:ext>
                  </a:extLst>
                </a:gridCol>
                <a:gridCol w="865146">
                  <a:extLst>
                    <a:ext uri="{9D8B030D-6E8A-4147-A177-3AD203B41FA5}">
                      <a16:colId xmlns:a16="http://schemas.microsoft.com/office/drawing/2014/main" val="4276073265"/>
                    </a:ext>
                  </a:extLst>
                </a:gridCol>
                <a:gridCol w="865146">
                  <a:extLst>
                    <a:ext uri="{9D8B030D-6E8A-4147-A177-3AD203B41FA5}">
                      <a16:colId xmlns:a16="http://schemas.microsoft.com/office/drawing/2014/main" val="1465812153"/>
                    </a:ext>
                  </a:extLst>
                </a:gridCol>
                <a:gridCol w="856492">
                  <a:extLst>
                    <a:ext uri="{9D8B030D-6E8A-4147-A177-3AD203B41FA5}">
                      <a16:colId xmlns:a16="http://schemas.microsoft.com/office/drawing/2014/main" val="3913803573"/>
                    </a:ext>
                  </a:extLst>
                </a:gridCol>
                <a:gridCol w="865146">
                  <a:extLst>
                    <a:ext uri="{9D8B030D-6E8A-4147-A177-3AD203B41FA5}">
                      <a16:colId xmlns:a16="http://schemas.microsoft.com/office/drawing/2014/main" val="1644691442"/>
                    </a:ext>
                  </a:extLst>
                </a:gridCol>
                <a:gridCol w="865146">
                  <a:extLst>
                    <a:ext uri="{9D8B030D-6E8A-4147-A177-3AD203B41FA5}">
                      <a16:colId xmlns:a16="http://schemas.microsoft.com/office/drawing/2014/main" val="1966892654"/>
                    </a:ext>
                  </a:extLst>
                </a:gridCol>
                <a:gridCol w="865146">
                  <a:extLst>
                    <a:ext uri="{9D8B030D-6E8A-4147-A177-3AD203B41FA5}">
                      <a16:colId xmlns:a16="http://schemas.microsoft.com/office/drawing/2014/main" val="810321611"/>
                    </a:ext>
                  </a:extLst>
                </a:gridCol>
              </a:tblGrid>
              <a:tr h="147476">
                <a:tc>
                  <a:txBody>
                    <a:bodyPr/>
                    <a:lstStyle/>
                    <a:p>
                      <a:pPr rtl="0" fontAlgn="b"/>
                      <a:endParaRPr lang="en-US" sz="900">
                        <a:effectLst/>
                        <a:latin typeface="Abadi" panose="020B0604020104020204" pitchFamily="34" charset="0"/>
                      </a:endParaRPr>
                    </a:p>
                  </a:txBody>
                  <a:tcPr marL="7334" marR="7334" marT="0" marB="0" anchor="b">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2010-2011</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2011-2012</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2012-2013</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2013-2014</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2014-2015</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2015-2016</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2016-2017</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2017-2018</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2018-2019</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2019-2020</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800">
                          <a:effectLst/>
                          <a:latin typeface="Abadi" panose="020B0604020104020204" pitchFamily="34" charset="0"/>
                        </a:rPr>
                        <a:t>2020-2021</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329838"/>
                  </a:ext>
                </a:extLst>
              </a:tr>
              <a:tr h="486676">
                <a:tc>
                  <a:txBody>
                    <a:bodyPr/>
                    <a:lstStyle/>
                    <a:p>
                      <a:pPr rtl="0" fontAlgn="b"/>
                      <a:r>
                        <a:rPr lang="en-US" sz="900">
                          <a:effectLst/>
                          <a:latin typeface="Abadi" panose="020B0604020104020204" pitchFamily="34" charset="0"/>
                        </a:rPr>
                        <a:t>Alvin Ailey Dance Foundation New Directions Choreography Lab Fellow</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600" dirty="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Camille Brown (F), Joanna Kotze (F), Adam Barruch (M), Malcolm Low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Jennifer Archibald (F), Joanna Kotze (F), Loni Landon (F), Samantha Speis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Norbert De La Cruz III (M), Nia Love (F), Sonia Dawkins (F), Manuel Vignoulle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Nicholas Villeneuve (M), Natalie Lomonte (F), Stefanie Batten Bland (F), Jacinta Vlad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Ephrat Asherie (F), Brice Mousset (M), Netta Yerushalmy (F), and Juel D. Lane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Jonathan Lee (M), Esme Boyce (F), Laurie Taylor (F), and Sekou McMiller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Chuck Wilt (M) Cameron McKinney (M), Amy Hall Garner (F), and Stuart Singer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Kyle Marshal (M), Davalois Fearon (M), Yusha Sorzano (F), Bryn Cohn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Ross Daniel (M), Helen Simoneau (F), Rebecca Margolick (F), Quilan Arnold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494395"/>
                  </a:ext>
                </a:extLst>
              </a:tr>
              <a:tr h="292006">
                <a:tc>
                  <a:txBody>
                    <a:bodyPr/>
                    <a:lstStyle/>
                    <a:p>
                      <a:pPr rtl="0" fontAlgn="b"/>
                      <a:r>
                        <a:rPr lang="en-US" sz="900">
                          <a:solidFill>
                            <a:srgbClr val="000000"/>
                          </a:solidFill>
                          <a:effectLst/>
                          <a:latin typeface="Abadi" panose="020B0604020104020204" pitchFamily="34" charset="0"/>
                        </a:rPr>
                        <a:t>BalletX - Choreographic Mentorship</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Yin Yue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Tommie-Waheed Evans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Andrew McNicol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Katarzyna Skarpetowska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Nicole Caruana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1578"/>
                  </a:ext>
                </a:extLst>
              </a:tr>
              <a:tr h="629558">
                <a:tc>
                  <a:txBody>
                    <a:bodyPr/>
                    <a:lstStyle/>
                    <a:p>
                      <a:pPr rtl="0" fontAlgn="b"/>
                      <a:r>
                        <a:rPr lang="en-US" sz="900">
                          <a:effectLst/>
                          <a:latin typeface="Abadi" panose="020B0604020104020204" pitchFamily="34" charset="0"/>
                        </a:rPr>
                        <a:t>Guggenheim Fellowship in Choreography</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600">
                          <a:effectLst/>
                          <a:latin typeface="Abadi" panose="020B0604020104020204" pitchFamily="34" charset="0"/>
                        </a:rPr>
                        <a:t>Jane Comfort (F), Miguel Gutierrez (M), Rennie Harris (F), Morgan Thorson (F), David Zambrano (M), Pavel Zuštiak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dirty="0">
                          <a:effectLst/>
                          <a:latin typeface="Abadi" panose="020B0604020104020204" pitchFamily="34" charset="0"/>
                        </a:rPr>
                        <a:t>Adriana </a:t>
                      </a:r>
                      <a:r>
                        <a:rPr lang="en-US" sz="600" dirty="0" err="1">
                          <a:effectLst/>
                          <a:latin typeface="Abadi" panose="020B0604020104020204" pitchFamily="34" charset="0"/>
                        </a:rPr>
                        <a:t>Barenstein</a:t>
                      </a:r>
                      <a:r>
                        <a:rPr lang="en-US" sz="600" dirty="0">
                          <a:effectLst/>
                          <a:latin typeface="Abadi" panose="020B0604020104020204" pitchFamily="34" charset="0"/>
                        </a:rPr>
                        <a:t> (F), Pat </a:t>
                      </a:r>
                      <a:r>
                        <a:rPr lang="en-US" sz="600" dirty="0" err="1">
                          <a:effectLst/>
                          <a:latin typeface="Abadi" panose="020B0604020104020204" pitchFamily="34" charset="0"/>
                        </a:rPr>
                        <a:t>Catterson</a:t>
                      </a:r>
                      <a:r>
                        <a:rPr lang="en-US" sz="600" dirty="0">
                          <a:effectLst/>
                          <a:latin typeface="Abadi" panose="020B0604020104020204" pitchFamily="34" charset="0"/>
                        </a:rPr>
                        <a:t> (F), Ananya </a:t>
                      </a:r>
                      <a:r>
                        <a:rPr lang="en-US" sz="600" dirty="0" err="1">
                          <a:effectLst/>
                          <a:latin typeface="Abadi" panose="020B0604020104020204" pitchFamily="34" charset="0"/>
                        </a:rPr>
                        <a:t>Chatterjea</a:t>
                      </a:r>
                      <a:r>
                        <a:rPr lang="en-US" sz="600" dirty="0">
                          <a:effectLst/>
                          <a:latin typeface="Abadi" panose="020B0604020104020204" pitchFamily="34" charset="0"/>
                        </a:rPr>
                        <a:t> (F), DD </a:t>
                      </a:r>
                      <a:r>
                        <a:rPr lang="en-US" sz="600" dirty="0" err="1">
                          <a:effectLst/>
                          <a:latin typeface="Abadi" panose="020B0604020104020204" pitchFamily="34" charset="0"/>
                        </a:rPr>
                        <a:t>Dorvillier</a:t>
                      </a:r>
                      <a:r>
                        <a:rPr lang="en-US" sz="600" dirty="0">
                          <a:effectLst/>
                          <a:latin typeface="Abadi" panose="020B0604020104020204" pitchFamily="34" charset="0"/>
                        </a:rPr>
                        <a:t> (F), Maria </a:t>
                      </a:r>
                      <a:r>
                        <a:rPr lang="en-US" sz="600" dirty="0" err="1">
                          <a:effectLst/>
                          <a:latin typeface="Abadi" panose="020B0604020104020204" pitchFamily="34" charset="0"/>
                        </a:rPr>
                        <a:t>Hassabi</a:t>
                      </a:r>
                      <a:r>
                        <a:rPr lang="en-US" sz="600" dirty="0">
                          <a:effectLst/>
                          <a:latin typeface="Abadi" panose="020B0604020104020204" pitchFamily="34" charset="0"/>
                        </a:rPr>
                        <a:t> (F), Pam Tanowitz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Doug Elkins (M), Trajal Harrell (F), Jodi Melnick (F), Haruko Nishimura (F), Netta Yerushalmy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Luciana Achugar (F), Brian Brooks (M), Faye Driscoll (F), David Parker (M), Claire Porter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Ivy Baldwin (F), Andrea Miller (F), Rashaun Mitchell (F), Dean Moss (M), Kate Weare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Raphael Xavier (M), Beth Gill (F), Jennifer Lacey (F), Zoe Scofield (F), Rosy Simas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Camille A. Brown (F), Michelle Ellsworth (F), Emily Johnson (F), Juliana F. May (F), Raphael Xavier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Keely Garfield (F), Keith Hennessy (M), Yvonne Meier (F), Will Rawls (M), Melinda Ring (F), Pramila Vasudevan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John Heginbotham (M), Aparna Ramaswamy (F), Nora Chipaumire (F), Heather Kravas (F), Ranee Ramaswamy (F), Jen Rosenblit (F), Kota Yamazaki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Kimberly Bartosik (F), Colin Gee (M), Jo Kreiter (F), Pontus Lidberg (M), Christopher Rudd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Alex Ketley (M), Gabrielle Lamb (M), Shamel Pitts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9109222"/>
                  </a:ext>
                </a:extLst>
              </a:tr>
              <a:tr h="449684">
                <a:tc>
                  <a:txBody>
                    <a:bodyPr/>
                    <a:lstStyle/>
                    <a:p>
                      <a:pPr rtl="0" fontAlgn="b"/>
                      <a:r>
                        <a:rPr lang="en-US" sz="900">
                          <a:solidFill>
                            <a:srgbClr val="000000"/>
                          </a:solidFill>
                          <a:effectLst/>
                          <a:latin typeface="Abadi" panose="020B0604020104020204" pitchFamily="34" charset="0"/>
                        </a:rPr>
                        <a:t>Joffrey Ballet - Winning Works</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Bennyroyce Royon (M), Carlos dos Santoa, Jr. (M), Ray Mercer (M), Francisco Avina (M), Amy E. Hall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Ma Cong (M), William B. McClellan Jr. (M), Jeremy McQueen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Justin Allen (M), Stefanie Batten Bland (F), Norbert De La Cruz III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Jennifer Archibald (F), Abdul Latif (M), Stephanie Martinez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Jeffery Cirio (M), Christian Denice (M), Mariana Oliveira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Shannon Alvis (F), Sean Aaron Carmon (M), Karen Gabay (F), Jimmy Orrante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Telmo Moreira (M), Omar Roman De Jesus (M), Claudia Schreier (F), Luis Vazquez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Tommie-Waheed Evans (M), Marissa Osato (F), Xiang Xu (M), Edgar Zendejas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Chanel DaSilva (F), Tsai Hsi Hung (F), Pablo Sanchez (M), Durante Verzola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544880"/>
                  </a:ext>
                </a:extLst>
              </a:tr>
              <a:tr h="179874">
                <a:tc>
                  <a:txBody>
                    <a:bodyPr/>
                    <a:lstStyle/>
                    <a:p>
                      <a:pPr rtl="0" fontAlgn="b"/>
                      <a:r>
                        <a:rPr lang="en-US" sz="900">
                          <a:solidFill>
                            <a:srgbClr val="000000"/>
                          </a:solidFill>
                          <a:effectLst/>
                          <a:latin typeface="Abadi" panose="020B0604020104020204" pitchFamily="34" charset="0"/>
                        </a:rPr>
                        <a:t>Joyce Org</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Pam Tanowitz (F), Liz Gerring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Pam Tanowitz (F), Liz Gerring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Kyle Abraham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Faye Driscoll (F), Caleb Teicher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7058724"/>
                  </a:ext>
                </a:extLst>
              </a:tr>
              <a:tr h="294952">
                <a:tc>
                  <a:txBody>
                    <a:bodyPr/>
                    <a:lstStyle/>
                    <a:p>
                      <a:pPr rtl="0" fontAlgn="b"/>
                      <a:r>
                        <a:rPr lang="en-US" sz="900">
                          <a:solidFill>
                            <a:srgbClr val="000000"/>
                          </a:solidFill>
                          <a:effectLst/>
                          <a:latin typeface="Abadi" panose="020B0604020104020204" pitchFamily="34" charset="0"/>
                        </a:rPr>
                        <a:t>Milwaukee Ballet - Genesis Competition</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Edgar Zendejas (M), Lucas Jervies (M), Mauro de Candia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Gabrielle Lamb (F), James Gregg (M), Lauren Edson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Riccardo de Nigris (M), Matthew Tusa (M), Garrett Smith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Enrico Morelli (M), Mariana Oliveira (F), George Williamson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Mortimer Eipper (M), Aleix Mane (M), Kenneth Tindall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3697302"/>
                  </a:ext>
                </a:extLst>
              </a:tr>
              <a:tr h="449684">
                <a:tc>
                  <a:txBody>
                    <a:bodyPr/>
                    <a:lstStyle/>
                    <a:p>
                      <a:pPr rtl="0" fontAlgn="b"/>
                      <a:r>
                        <a:rPr lang="en-US" sz="900">
                          <a:solidFill>
                            <a:srgbClr val="000000"/>
                          </a:solidFill>
                          <a:effectLst/>
                          <a:latin typeface="Abadi" panose="020B0604020104020204" pitchFamily="34" charset="0"/>
                        </a:rPr>
                        <a:t>National Choreographers Initiative (NCI)</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600">
                          <a:effectLst/>
                          <a:latin typeface="Abadi" panose="020B0604020104020204" pitchFamily="34" charset="0"/>
                        </a:rPr>
                        <a:t>Anne Marie DeAngelo (F), Helen Heineman (F), Viktor Kabaniaev (M), Peter Quanz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Brian Enos (M), Heather Maloy (F), Peter Pucci (M), Paula Weber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Melissa Barak (F), Thang Dao (M), Darrell Grand Loultrie (M), Wendy Seyb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dirty="0">
                          <a:effectLst/>
                          <a:latin typeface="Abadi" panose="020B0604020104020204" pitchFamily="34" charset="0"/>
                        </a:rPr>
                        <a:t>David Fernandez (M), Susan McCullough (F), Kitty McNamee (F), Petr </a:t>
                      </a:r>
                      <a:r>
                        <a:rPr lang="en-US" sz="600" dirty="0" err="1">
                          <a:effectLst/>
                          <a:latin typeface="Abadi" panose="020B0604020104020204" pitchFamily="34" charset="0"/>
                        </a:rPr>
                        <a:t>Zahradnicek</a:t>
                      </a:r>
                      <a:r>
                        <a:rPr lang="en-US" sz="600" dirty="0">
                          <a:effectLst/>
                          <a:latin typeface="Abadi" panose="020B0604020104020204" pitchFamily="34" charset="0"/>
                        </a:rPr>
                        <a:t>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Barry Kerollis (M), Gabrielle Lamb (F), Philip Neal (M), Garrett Smith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Nicolas Blanc (M), Norberto De La Cruz (M), Jimmy Orrante (M), Sarah Tallman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Tom Gold (M), Nicole Haskins (F), Stephanie Martinez (F), Ben Needham-Wood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Suzanne Haag (F), Robert Mills (M), Penny Saunders (F), Christopher Stuart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Kevin Jenkins (M), David Justine (M), Ilya Kozadayev (M?), Mariana Oliveira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Julia Feldman (F), Alan Hineline (M), Alex Ketley (M), Tom Mattingly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sv-SE" sz="600">
                          <a:effectLst/>
                          <a:latin typeface="Abadi" panose="020B0604020104020204" pitchFamily="34" charset="0"/>
                        </a:rPr>
                        <a:t>Sean Aaron Carmon (M), Mari Meade (F), Katarzyna Skarpetowska (F), Eva Stone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4170080"/>
                  </a:ext>
                </a:extLst>
              </a:tr>
              <a:tr h="1079242">
                <a:tc>
                  <a:txBody>
                    <a:bodyPr/>
                    <a:lstStyle/>
                    <a:p>
                      <a:pPr rtl="0" fontAlgn="b"/>
                      <a:r>
                        <a:rPr lang="en-US" sz="900">
                          <a:effectLst/>
                          <a:latin typeface="Abadi" panose="020B0604020104020204" pitchFamily="34" charset="0"/>
                        </a:rPr>
                        <a:t>NYU Center for Ballet and Arts (CBA) Residency Fellowship</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dirty="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John Carrafa(M), Ariel Rose(F), Adriana Pierce(F), Christopher d’Amboise(M) </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t"/>
                      <a:r>
                        <a:rPr lang="en-US" sz="600">
                          <a:effectLst/>
                          <a:latin typeface="Abadi" panose="020B0604020104020204" pitchFamily="34" charset="0"/>
                        </a:rPr>
                        <a:t>Melissa Barak(F), John Selya(M) </a:t>
                      </a:r>
                    </a:p>
                  </a:txBody>
                  <a:tcPr marL="7334" marR="7334"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Claudia Schreier(F), Emily Coates(F), Jonah Bokaer(M), Jessica Lang(F), Pam Tanowitz(F), Alexander Whitley(M)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Mariana Oliveira(F), Preeti Vasudevan(F),Annie-B Parson(F), Christopher Williams(M), Danielle Agami(F)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Pontus Lidberg(M), Ashley Bouder(F), Stefanie Batten Bland(F), Lauren Lovette(F), Netta Yerushalmy(F), Gemma Bond(F), Shannon Glover(F), Wubkje Kuindersma(F), </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Kimberly Bartosik(F),Alice Sheppard(F),Samar Haddad King(F), Milena Sidorova(F), Emily Kikta(F), Elizabeth (Betsy) Coker(F),Abdul Latif (M), George Williamson(M), Kim Brandstrup(M), Caili Quan9F), Megan Williams(F), </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Sarah Foster-Sproull(F), Tommie-Waheed Evans(M),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3088589"/>
                  </a:ext>
                </a:extLst>
              </a:tr>
              <a:tr h="194670">
                <a:tc>
                  <a:txBody>
                    <a:bodyPr/>
                    <a:lstStyle/>
                    <a:p>
                      <a:pPr rtl="0" fontAlgn="b"/>
                      <a:r>
                        <a:rPr lang="en-US" sz="900">
                          <a:effectLst/>
                          <a:latin typeface="Abadi" panose="020B0604020104020204" pitchFamily="34" charset="0"/>
                        </a:rPr>
                        <a:t>NYC Centre</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Emery LeCrone(F), ANDREA MILLER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Pontus Lidberg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Gabrielle Lamb(F)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Jessica Lang(F)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Pam Tanowitz(F), michelle dorrance(F)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Gemma Bond (F), Dance Heginbotham(M)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EPHRAT ASHERIE (F), NETTA YERUSHALMY(F)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HELEN SIMONEAU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7278037"/>
                  </a:ext>
                </a:extLst>
              </a:tr>
              <a:tr h="486676">
                <a:tc>
                  <a:txBody>
                    <a:bodyPr/>
                    <a:lstStyle/>
                    <a:p>
                      <a:pPr rtl="0" fontAlgn="b"/>
                      <a:r>
                        <a:rPr lang="en-US" sz="900">
                          <a:effectLst/>
                          <a:latin typeface="Abadi" panose="020B0604020104020204" pitchFamily="34" charset="0"/>
                        </a:rPr>
                        <a:t>New England Foundation for the Arts - Nat'l Dance Project - Production Grant</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sv-SE" sz="600" dirty="0">
                          <a:effectLst/>
                          <a:latin typeface="Abadi" panose="020B0604020104020204" pitchFamily="34" charset="0"/>
                        </a:rPr>
                        <a:t>SIDRA BELL (F), Mark Morris (M)</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dirty="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Alonzo King (M), Annabelle Lopez Ochoa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Alvin Ailey (M), Claudia Schreier (F)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a:effectLst/>
                          <a:latin typeface="Abadi" panose="020B0604020104020204" pitchFamily="34" charset="0"/>
                        </a:rPr>
                        <a:t>Amalia Viviana Basanta Hernandez (F), Annabelle Lopez Ochoa(F)</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rtl="0" fontAlgn="b"/>
                      <a:r>
                        <a:rPr lang="en-US" sz="600" dirty="0">
                          <a:effectLst/>
                          <a:latin typeface="Abadi" panose="020B0604020104020204" pitchFamily="34" charset="0"/>
                        </a:rPr>
                        <a:t>NA</a:t>
                      </a:r>
                    </a:p>
                  </a:txBody>
                  <a:tcPr marL="7334" marR="733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208442"/>
                  </a:ext>
                </a:extLst>
              </a:tr>
            </a:tbl>
          </a:graphicData>
        </a:graphic>
      </p:graphicFrame>
      <p:sp>
        <p:nvSpPr>
          <p:cNvPr id="3" name="Slide Number Placeholder 2">
            <a:extLst>
              <a:ext uri="{FF2B5EF4-FFF2-40B4-BE49-F238E27FC236}">
                <a16:creationId xmlns:a16="http://schemas.microsoft.com/office/drawing/2014/main" id="{F5A4AB60-41B6-4625-A918-DEFE1E60DF3F}"/>
              </a:ext>
            </a:extLst>
          </p:cNvPr>
          <p:cNvSpPr>
            <a:spLocks noGrp="1"/>
          </p:cNvSpPr>
          <p:nvPr>
            <p:ph type="sldNum" sz="quarter" idx="12"/>
          </p:nvPr>
        </p:nvSpPr>
        <p:spPr/>
        <p:txBody>
          <a:bodyPr/>
          <a:lstStyle/>
          <a:p>
            <a:fld id="{0DA3C10A-F7B5-4CFB-A1D2-D771F41BF661}" type="slidenum">
              <a:rPr lang="en-GB" smtClean="0"/>
              <a:t>20</a:t>
            </a:fld>
            <a:endParaRPr lang="en-GB"/>
          </a:p>
        </p:txBody>
      </p:sp>
      <p:sp>
        <p:nvSpPr>
          <p:cNvPr id="4" name="Title 3">
            <a:extLst>
              <a:ext uri="{FF2B5EF4-FFF2-40B4-BE49-F238E27FC236}">
                <a16:creationId xmlns:a16="http://schemas.microsoft.com/office/drawing/2014/main" id="{B3EFDE08-06E9-4019-8BB2-A9D58428ECC9}"/>
              </a:ext>
            </a:extLst>
          </p:cNvPr>
          <p:cNvSpPr>
            <a:spLocks noGrp="1"/>
          </p:cNvSpPr>
          <p:nvPr>
            <p:ph type="title"/>
          </p:nvPr>
        </p:nvSpPr>
        <p:spPr/>
        <p:txBody>
          <a:bodyPr/>
          <a:lstStyle/>
          <a:p>
            <a:r>
              <a:rPr lang="en-US" dirty="0"/>
              <a:t>Appendix | Data Matrix</a:t>
            </a:r>
          </a:p>
        </p:txBody>
      </p:sp>
    </p:spTree>
    <p:extLst>
      <p:ext uri="{BB962C8B-B14F-4D97-AF65-F5344CB8AC3E}">
        <p14:creationId xmlns:p14="http://schemas.microsoft.com/office/powerpoint/2010/main" val="192551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1CF1-45D3-4CE2-BAF8-FB794FDE1EE4}"/>
              </a:ext>
            </a:extLst>
          </p:cNvPr>
          <p:cNvGraphicFramePr>
            <a:graphicFrameLocks noChangeAspect="1"/>
          </p:cNvGraphicFramePr>
          <p:nvPr>
            <p:custDataLst>
              <p:tags r:id="rId2"/>
            </p:custDataLst>
            <p:extLst>
              <p:ext uri="{D42A27DB-BD31-4B8C-83A1-F6EECF244321}">
                <p14:modId xmlns:p14="http://schemas.microsoft.com/office/powerpoint/2010/main" val="3940103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6"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4199D49-4947-4E82-9278-D241D7CB266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500" dirty="0">
              <a:latin typeface="Abadi" panose="020B0604020104020204" pitchFamily="34" charset="0"/>
              <a:ea typeface="+mj-ea"/>
              <a:cs typeface="+mj-cs"/>
              <a:sym typeface="Abadi" panose="020B0604020104020204" pitchFamily="34" charset="0"/>
            </a:endParaRPr>
          </a:p>
        </p:txBody>
      </p:sp>
      <p:sp>
        <p:nvSpPr>
          <p:cNvPr id="3" name="Slide Number Placeholder 2">
            <a:extLst>
              <a:ext uri="{FF2B5EF4-FFF2-40B4-BE49-F238E27FC236}">
                <a16:creationId xmlns:a16="http://schemas.microsoft.com/office/drawing/2014/main" id="{409DF774-B74A-4407-ABC3-344BC90EE7E0}"/>
              </a:ext>
            </a:extLst>
          </p:cNvPr>
          <p:cNvSpPr>
            <a:spLocks noGrp="1"/>
          </p:cNvSpPr>
          <p:nvPr>
            <p:ph type="sldNum" sz="quarter" idx="12"/>
          </p:nvPr>
        </p:nvSpPr>
        <p:spPr/>
        <p:txBody>
          <a:bodyPr/>
          <a:lstStyle/>
          <a:p>
            <a:fld id="{0DA3C10A-F7B5-4CFB-A1D2-D771F41BF661}" type="slidenum">
              <a:rPr lang="en-GB" smtClean="0"/>
              <a:t>21</a:t>
            </a:fld>
            <a:endParaRPr lang="en-GB"/>
          </a:p>
        </p:txBody>
      </p:sp>
      <p:sp>
        <p:nvSpPr>
          <p:cNvPr id="4" name="Title 3">
            <a:extLst>
              <a:ext uri="{FF2B5EF4-FFF2-40B4-BE49-F238E27FC236}">
                <a16:creationId xmlns:a16="http://schemas.microsoft.com/office/drawing/2014/main" id="{64DDA24F-77EC-48CC-ABFB-7B94BBE71E5D}"/>
              </a:ext>
            </a:extLst>
          </p:cNvPr>
          <p:cNvSpPr>
            <a:spLocks noGrp="1"/>
          </p:cNvSpPr>
          <p:nvPr>
            <p:ph type="title"/>
          </p:nvPr>
        </p:nvSpPr>
        <p:spPr/>
        <p:txBody>
          <a:bodyPr>
            <a:normAutofit fontScale="90000"/>
          </a:bodyPr>
          <a:lstStyle/>
          <a:p>
            <a:r>
              <a:rPr lang="en-US" dirty="0"/>
              <a:t>Appendix | Fellowship Programs with no data</a:t>
            </a:r>
          </a:p>
        </p:txBody>
      </p:sp>
      <p:graphicFrame>
        <p:nvGraphicFramePr>
          <p:cNvPr id="7" name="Table 6">
            <a:extLst>
              <a:ext uri="{FF2B5EF4-FFF2-40B4-BE49-F238E27FC236}">
                <a16:creationId xmlns:a16="http://schemas.microsoft.com/office/drawing/2014/main" id="{ED551623-D3CC-49B9-BFD0-0A0E82F5C076}"/>
              </a:ext>
            </a:extLst>
          </p:cNvPr>
          <p:cNvGraphicFramePr>
            <a:graphicFrameLocks noGrp="1"/>
          </p:cNvGraphicFramePr>
          <p:nvPr>
            <p:extLst>
              <p:ext uri="{D42A27DB-BD31-4B8C-83A1-F6EECF244321}">
                <p14:modId xmlns:p14="http://schemas.microsoft.com/office/powerpoint/2010/main" val="2495630819"/>
              </p:ext>
            </p:extLst>
          </p:nvPr>
        </p:nvGraphicFramePr>
        <p:xfrm>
          <a:off x="731520" y="2308227"/>
          <a:ext cx="5946018" cy="3132455"/>
        </p:xfrm>
        <a:graphic>
          <a:graphicData uri="http://schemas.openxmlformats.org/drawingml/2006/table">
            <a:tbl>
              <a:tblPr/>
              <a:tblGrid>
                <a:gridCol w="5946018">
                  <a:extLst>
                    <a:ext uri="{9D8B030D-6E8A-4147-A177-3AD203B41FA5}">
                      <a16:colId xmlns:a16="http://schemas.microsoft.com/office/drawing/2014/main" val="2065619685"/>
                    </a:ext>
                  </a:extLst>
                </a:gridCol>
              </a:tblGrid>
              <a:tr h="408581">
                <a:tc>
                  <a:txBody>
                    <a:bodyPr/>
                    <a:lstStyle/>
                    <a:p>
                      <a:pPr rtl="0" fontAlgn="b"/>
                      <a:r>
                        <a:rPr lang="en-US" sz="1600">
                          <a:effectLst/>
                          <a:latin typeface="Abadi" panose="020B0604020104020204" pitchFamily="34" charset="0"/>
                        </a:rPr>
                        <a:t>New York Choreographic Institute (NYCI)</a:t>
                      </a:r>
                    </a:p>
                  </a:txBody>
                  <a:tcPr marL="20865" marR="2086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232360"/>
                  </a:ext>
                </a:extLst>
              </a:tr>
              <a:tr h="544775">
                <a:tc>
                  <a:txBody>
                    <a:bodyPr/>
                    <a:lstStyle/>
                    <a:p>
                      <a:pPr rtl="0" fontAlgn="b"/>
                      <a:r>
                        <a:rPr lang="en-US" sz="1600">
                          <a:effectLst/>
                          <a:latin typeface="Abadi" panose="020B0604020104020204" pitchFamily="34" charset="0"/>
                        </a:rPr>
                        <a:t>New York Foundation for the Arts - Artists' Fellowship</a:t>
                      </a:r>
                    </a:p>
                  </a:txBody>
                  <a:tcPr marL="20865" marR="2086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389058"/>
                  </a:ext>
                </a:extLst>
              </a:tr>
              <a:tr h="680968">
                <a:tc>
                  <a:txBody>
                    <a:bodyPr/>
                    <a:lstStyle/>
                    <a:p>
                      <a:pPr rtl="0" fontAlgn="b"/>
                      <a:r>
                        <a:rPr lang="en-US" sz="1600">
                          <a:effectLst/>
                          <a:latin typeface="Abadi" panose="020B0604020104020204" pitchFamily="34" charset="0"/>
                        </a:rPr>
                        <a:t>BANFF Intercultural Indigenous Choreographers Creation Lab</a:t>
                      </a:r>
                    </a:p>
                  </a:txBody>
                  <a:tcPr marL="20865" marR="2086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583340"/>
                  </a:ext>
                </a:extLst>
              </a:tr>
              <a:tr h="408581">
                <a:tc>
                  <a:txBody>
                    <a:bodyPr/>
                    <a:lstStyle/>
                    <a:p>
                      <a:pPr rtl="0" fontAlgn="b"/>
                      <a:r>
                        <a:rPr lang="en-US" sz="1600">
                          <a:solidFill>
                            <a:srgbClr val="000000"/>
                          </a:solidFill>
                          <a:effectLst/>
                          <a:latin typeface="Abadi" panose="020B0604020104020204" pitchFamily="34" charset="0"/>
                        </a:rPr>
                        <a:t>Ballet Hispanico - Instituto Choreografico</a:t>
                      </a:r>
                    </a:p>
                  </a:txBody>
                  <a:tcPr marL="20865" marR="2086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1344789"/>
                  </a:ext>
                </a:extLst>
              </a:tr>
              <a:tr h="544775">
                <a:tc>
                  <a:txBody>
                    <a:bodyPr/>
                    <a:lstStyle/>
                    <a:p>
                      <a:pPr rtl="0" fontAlgn="b"/>
                      <a:r>
                        <a:rPr lang="en-US" sz="1600" dirty="0">
                          <a:solidFill>
                            <a:srgbClr val="000000"/>
                          </a:solidFill>
                          <a:effectLst/>
                          <a:latin typeface="Abadi" panose="020B0604020104020204" pitchFamily="34" charset="0"/>
                        </a:rPr>
                        <a:t>MANCEE (Maggie </a:t>
                      </a:r>
                      <a:r>
                        <a:rPr lang="en-US" sz="1600" dirty="0" err="1">
                          <a:solidFill>
                            <a:srgbClr val="000000"/>
                          </a:solidFill>
                          <a:effectLst/>
                          <a:latin typeface="Abadi" panose="020B0604020104020204" pitchFamily="34" charset="0"/>
                        </a:rPr>
                        <a:t>Allesee</a:t>
                      </a:r>
                      <a:r>
                        <a:rPr lang="en-US" sz="1600" dirty="0">
                          <a:solidFill>
                            <a:srgbClr val="000000"/>
                          </a:solidFill>
                          <a:effectLst/>
                          <a:latin typeface="Abadi" panose="020B0604020104020204" pitchFamily="34" charset="0"/>
                        </a:rPr>
                        <a:t> National Center for Choreography)</a:t>
                      </a:r>
                    </a:p>
                  </a:txBody>
                  <a:tcPr marL="20865" marR="2086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4720462"/>
                  </a:ext>
                </a:extLst>
              </a:tr>
              <a:tr h="544775">
                <a:tc>
                  <a:txBody>
                    <a:bodyPr/>
                    <a:lstStyle/>
                    <a:p>
                      <a:pPr rtl="0" fontAlgn="b"/>
                      <a:r>
                        <a:rPr lang="en-US" sz="1600" dirty="0" err="1">
                          <a:effectLst/>
                          <a:latin typeface="Abadi" panose="020B0604020104020204" pitchFamily="34" charset="0"/>
                        </a:rPr>
                        <a:t>NCCAkron</a:t>
                      </a:r>
                      <a:r>
                        <a:rPr lang="en-US" sz="1600" dirty="0">
                          <a:effectLst/>
                          <a:latin typeface="Abadi" panose="020B0604020104020204" pitchFamily="34" charset="0"/>
                        </a:rPr>
                        <a:t> (National Choreography Center Akron)</a:t>
                      </a:r>
                    </a:p>
                  </a:txBody>
                  <a:tcPr marL="20865" marR="2086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985071"/>
                  </a:ext>
                </a:extLst>
              </a:tr>
            </a:tbl>
          </a:graphicData>
        </a:graphic>
      </p:graphicFrame>
      <p:sp>
        <p:nvSpPr>
          <p:cNvPr id="10" name="TextBox 9">
            <a:extLst>
              <a:ext uri="{FF2B5EF4-FFF2-40B4-BE49-F238E27FC236}">
                <a16:creationId xmlns:a16="http://schemas.microsoft.com/office/drawing/2014/main" id="{E2D0CA42-764E-452F-9C59-7EC5B1A461EE}"/>
              </a:ext>
            </a:extLst>
          </p:cNvPr>
          <p:cNvSpPr txBox="1"/>
          <p:nvPr/>
        </p:nvSpPr>
        <p:spPr>
          <a:xfrm>
            <a:off x="7080737" y="2308227"/>
            <a:ext cx="3774831" cy="1077218"/>
          </a:xfrm>
          <a:prstGeom prst="rect">
            <a:avLst/>
          </a:prstGeom>
          <a:solidFill>
            <a:schemeClr val="bg2"/>
          </a:solidFill>
        </p:spPr>
        <p:txBody>
          <a:bodyPr wrap="square" rtlCol="0">
            <a:spAutoFit/>
          </a:bodyPr>
          <a:lstStyle/>
          <a:p>
            <a:r>
              <a:rPr lang="en-US" sz="1600" dirty="0">
                <a:latin typeface="Abadi" panose="020B0604020104020204" pitchFamily="34" charset="0"/>
              </a:rPr>
              <a:t>We were not able to find historic data on the fellowship recipients for these programs and had to eliminate these from our analysis </a:t>
            </a:r>
          </a:p>
        </p:txBody>
      </p:sp>
    </p:spTree>
    <p:extLst>
      <p:ext uri="{BB962C8B-B14F-4D97-AF65-F5344CB8AC3E}">
        <p14:creationId xmlns:p14="http://schemas.microsoft.com/office/powerpoint/2010/main" val="63443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35BF4-75C5-4707-BD0B-6F640421D400}"/>
              </a:ext>
            </a:extLst>
          </p:cNvPr>
          <p:cNvSpPr>
            <a:spLocks noGrp="1"/>
          </p:cNvSpPr>
          <p:nvPr>
            <p:ph type="sldNum" sz="quarter" idx="12"/>
          </p:nvPr>
        </p:nvSpPr>
        <p:spPr/>
        <p:txBody>
          <a:bodyPr/>
          <a:lstStyle/>
          <a:p>
            <a:fld id="{0DA3C10A-F7B5-4CFB-A1D2-D771F41BF661}" type="slidenum">
              <a:rPr lang="en-GB" smtClean="0"/>
              <a:t>3</a:t>
            </a:fld>
            <a:endParaRPr lang="en-GB"/>
          </a:p>
        </p:txBody>
      </p:sp>
      <p:sp>
        <p:nvSpPr>
          <p:cNvPr id="3" name="Title 2">
            <a:extLst>
              <a:ext uri="{FF2B5EF4-FFF2-40B4-BE49-F238E27FC236}">
                <a16:creationId xmlns:a16="http://schemas.microsoft.com/office/drawing/2014/main" id="{DF4B1CF2-5E3C-442A-A13C-6A22BC4D8A42}"/>
              </a:ext>
            </a:extLst>
          </p:cNvPr>
          <p:cNvSpPr>
            <a:spLocks noGrp="1"/>
          </p:cNvSpPr>
          <p:nvPr>
            <p:ph type="title"/>
          </p:nvPr>
        </p:nvSpPr>
        <p:spPr/>
        <p:txBody>
          <a:bodyPr/>
          <a:lstStyle/>
          <a:p>
            <a:r>
              <a:rPr lang="en-US" dirty="0"/>
              <a:t>Project Overview</a:t>
            </a:r>
            <a:endParaRPr lang="en-GB" dirty="0"/>
          </a:p>
        </p:txBody>
      </p:sp>
      <p:sp>
        <p:nvSpPr>
          <p:cNvPr id="4" name="Rectangle 3">
            <a:extLst>
              <a:ext uri="{FF2B5EF4-FFF2-40B4-BE49-F238E27FC236}">
                <a16:creationId xmlns:a16="http://schemas.microsoft.com/office/drawing/2014/main" id="{46B22F9D-352B-4641-85A3-493A839E739E}"/>
              </a:ext>
            </a:extLst>
          </p:cNvPr>
          <p:cNvSpPr/>
          <p:nvPr/>
        </p:nvSpPr>
        <p:spPr>
          <a:xfrm>
            <a:off x="3819210" y="3796175"/>
            <a:ext cx="6096000" cy="646331"/>
          </a:xfrm>
          <a:prstGeom prst="rect">
            <a:avLst/>
          </a:prstGeom>
        </p:spPr>
        <p:txBody>
          <a:bodyPr>
            <a:spAutoFit/>
          </a:bodyPr>
          <a:lstStyle/>
          <a:p>
            <a:r>
              <a:rPr lang="en-US" i="1" dirty="0">
                <a:latin typeface="Abadi" panose="020B0604020104020204" pitchFamily="34" charset="0"/>
              </a:rPr>
              <a:t>“Men in nontraditional occupations face a different scenario – their gender is construed as a positive difference.”</a:t>
            </a:r>
            <a:endParaRPr lang="en-GB" dirty="0"/>
          </a:p>
        </p:txBody>
      </p:sp>
      <p:sp>
        <p:nvSpPr>
          <p:cNvPr id="5" name="Rectangle 4">
            <a:extLst>
              <a:ext uri="{FF2B5EF4-FFF2-40B4-BE49-F238E27FC236}">
                <a16:creationId xmlns:a16="http://schemas.microsoft.com/office/drawing/2014/main" id="{A5F1F911-C0CF-410F-9FCC-FDDFB36D210C}"/>
              </a:ext>
            </a:extLst>
          </p:cNvPr>
          <p:cNvSpPr/>
          <p:nvPr/>
        </p:nvSpPr>
        <p:spPr>
          <a:xfrm>
            <a:off x="5046919" y="4530526"/>
            <a:ext cx="5224131" cy="230832"/>
          </a:xfrm>
          <a:prstGeom prst="rect">
            <a:avLst/>
          </a:prstGeom>
        </p:spPr>
        <p:txBody>
          <a:bodyPr wrap="square">
            <a:spAutoFit/>
          </a:bodyPr>
          <a:lstStyle/>
          <a:p>
            <a:r>
              <a:rPr lang="en-US" sz="900" dirty="0">
                <a:latin typeface="Abadi" panose="020B0604020104020204" pitchFamily="34" charset="0"/>
              </a:rPr>
              <a:t>- Christine Williams, “The Glass Escalator: Hidden Advantages for Men in the ‘Female’ Professions”</a:t>
            </a:r>
            <a:endParaRPr lang="en-GB" sz="900" dirty="0">
              <a:latin typeface="Abadi" panose="020B0604020104020204" pitchFamily="34" charset="0"/>
            </a:endParaRPr>
          </a:p>
        </p:txBody>
      </p:sp>
    </p:spTree>
    <p:extLst>
      <p:ext uri="{BB962C8B-B14F-4D97-AF65-F5344CB8AC3E}">
        <p14:creationId xmlns:p14="http://schemas.microsoft.com/office/powerpoint/2010/main" val="57981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0520532-BF7B-49E2-831E-F62797D991A7}"/>
              </a:ext>
            </a:extLst>
          </p:cNvPr>
          <p:cNvGraphicFramePr>
            <a:graphicFrameLocks noChangeAspect="1"/>
          </p:cNvGraphicFramePr>
          <p:nvPr>
            <p:custDataLst>
              <p:tags r:id="rId2"/>
            </p:custDataLst>
            <p:extLst>
              <p:ext uri="{D42A27DB-BD31-4B8C-83A1-F6EECF244321}">
                <p14:modId xmlns:p14="http://schemas.microsoft.com/office/powerpoint/2010/main" val="347406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8" name="think-cell Slide" r:id="rId8" imgW="287" imgH="287" progId="TCLayout.ActiveDocument.1">
                  <p:embed/>
                </p:oleObj>
              </mc:Choice>
              <mc:Fallback>
                <p:oleObj name="think-cell Slide" r:id="rId8" imgW="287" imgH="287"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F7363AE-965C-4767-A167-2C3C8AF13D0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dirty="0">
              <a:latin typeface="Abadi" panose="020B0604020104020204" pitchFamily="34" charset="0"/>
              <a:sym typeface="Abadi" panose="020B0604020104020204" pitchFamily="34" charset="0"/>
            </a:endParaRPr>
          </a:p>
        </p:txBody>
      </p:sp>
      <p:sp>
        <p:nvSpPr>
          <p:cNvPr id="4" name="Slide Number Placeholder 3">
            <a:extLst>
              <a:ext uri="{FF2B5EF4-FFF2-40B4-BE49-F238E27FC236}">
                <a16:creationId xmlns:a16="http://schemas.microsoft.com/office/drawing/2014/main" id="{0C7D8D7A-AEED-4166-947A-7D647B034097}"/>
              </a:ext>
            </a:extLst>
          </p:cNvPr>
          <p:cNvSpPr>
            <a:spLocks noGrp="1"/>
          </p:cNvSpPr>
          <p:nvPr>
            <p:ph type="sldNum" sz="quarter" idx="12"/>
          </p:nvPr>
        </p:nvSpPr>
        <p:spPr/>
        <p:txBody>
          <a:bodyPr/>
          <a:lstStyle/>
          <a:p>
            <a:fld id="{0DA3C10A-F7B5-4CFB-A1D2-D771F41BF661}" type="slidenum">
              <a:rPr lang="en-GB" smtClean="0"/>
              <a:t>4</a:t>
            </a:fld>
            <a:endParaRPr lang="en-GB"/>
          </a:p>
        </p:txBody>
      </p:sp>
      <p:sp>
        <p:nvSpPr>
          <p:cNvPr id="2" name="Title 1">
            <a:extLst>
              <a:ext uri="{FF2B5EF4-FFF2-40B4-BE49-F238E27FC236}">
                <a16:creationId xmlns:a16="http://schemas.microsoft.com/office/drawing/2014/main" id="{C343BC44-EE4A-44B3-BE07-DF830F2DD89E}"/>
              </a:ext>
            </a:extLst>
          </p:cNvPr>
          <p:cNvSpPr>
            <a:spLocks noGrp="1"/>
          </p:cNvSpPr>
          <p:nvPr>
            <p:ph type="title"/>
          </p:nvPr>
        </p:nvSpPr>
        <p:spPr/>
        <p:txBody>
          <a:bodyPr/>
          <a:lstStyle/>
          <a:p>
            <a:r>
              <a:rPr lang="en-US" dirty="0"/>
              <a:t>Project Overview | Approach </a:t>
            </a:r>
            <a:endParaRPr lang="en-GB" dirty="0"/>
          </a:p>
        </p:txBody>
      </p:sp>
      <p:sp>
        <p:nvSpPr>
          <p:cNvPr id="9" name="Text Placeholder 3">
            <a:extLst>
              <a:ext uri="{FF2B5EF4-FFF2-40B4-BE49-F238E27FC236}">
                <a16:creationId xmlns:a16="http://schemas.microsoft.com/office/drawing/2014/main" id="{65E20BDA-146D-40AE-B275-7EB664A02B7E}"/>
              </a:ext>
            </a:extLst>
          </p:cNvPr>
          <p:cNvSpPr txBox="1">
            <a:spLocks noGrp="1"/>
          </p:cNvSpPr>
          <p:nvPr>
            <p:ph idx="1"/>
          </p:nvPr>
        </p:nvSpPr>
        <p:spPr>
          <a:xfrm>
            <a:off x="677863" y="1447800"/>
            <a:ext cx="10548937" cy="45942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rgbClr val="057D8F"/>
                </a:solidFill>
                <a:latin typeface="Abadi" panose="020B0604020104020204" pitchFamily="34" charset="0"/>
              </a:rPr>
              <a:t>Hypothesis: </a:t>
            </a:r>
            <a:r>
              <a:rPr lang="en-US" dirty="0">
                <a:latin typeface="Abadi" panose="020B0604020104020204" pitchFamily="34" charset="0"/>
              </a:rPr>
              <a:t>We know that ballet companies disproportionately commission male choreographers in the United States. This project is specifically focused on looking further up the funnel at the career trajectories of men vs. women coming out of the same prestigious choreographic fellowship programs. </a:t>
            </a:r>
            <a:endParaRPr lang="en-GB" dirty="0">
              <a:latin typeface="Abadi" panose="020B0604020104020204" pitchFamily="34" charset="0"/>
            </a:endParaRPr>
          </a:p>
        </p:txBody>
      </p:sp>
      <p:sp>
        <p:nvSpPr>
          <p:cNvPr id="10" name="Text Placeholder 2">
            <a:extLst>
              <a:ext uri="{FF2B5EF4-FFF2-40B4-BE49-F238E27FC236}">
                <a16:creationId xmlns:a16="http://schemas.microsoft.com/office/drawing/2014/main" id="{C2B4E37C-A1E4-4385-AFF1-FB139E9461CA}"/>
              </a:ext>
            </a:extLst>
          </p:cNvPr>
          <p:cNvSpPr>
            <a:spLocks noGrp="1"/>
          </p:cNvSpPr>
          <p:nvPr>
            <p:custDataLst>
              <p:tags r:id="rId4"/>
            </p:custDataLst>
          </p:nvPr>
        </p:nvSpPr>
        <p:spPr bwMode="gray">
          <a:xfrm>
            <a:off x="965200" y="2582863"/>
            <a:ext cx="2932113" cy="1035050"/>
          </a:xfrm>
          <a:prstGeom prst="homePlate">
            <a:avLst>
              <a:gd name="adj" fmla="val 18252"/>
            </a:avLst>
          </a:prstGeom>
          <a:solidFill>
            <a:schemeClr val="hlink"/>
          </a:solidFill>
          <a:ln w="76200" algn="ctr">
            <a:solidFill>
              <a:schemeClr val="bg1"/>
            </a:solidFill>
          </a:ln>
        </p:spPr>
        <p:txBody>
          <a:bodyPr vert="horz" wrap="none" lIns="9525" tIns="379413" rIns="0" bIns="379413" numCol="1" spcCol="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800" kern="1200">
                <a:solidFill>
                  <a:schemeClr val="tx1">
                    <a:lumMod val="75000"/>
                    <a:lumOff val="25000"/>
                  </a:schemeClr>
                </a:solidFill>
                <a:latin typeface="Abadi" panose="020B0604020104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Abadi" panose="020B0604020104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Abadi" panose="020B0604020104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Ø"/>
              <a:defRPr sz="1200" kern="1200">
                <a:solidFill>
                  <a:schemeClr val="tx1">
                    <a:lumMod val="75000"/>
                    <a:lumOff val="25000"/>
                  </a:schemeClr>
                </a:solidFill>
                <a:latin typeface="Abadi" panose="020B0604020104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200" kern="1200">
                <a:solidFill>
                  <a:schemeClr val="tx1">
                    <a:lumMod val="75000"/>
                    <a:lumOff val="25000"/>
                  </a:schemeClr>
                </a:solidFill>
                <a:latin typeface="Abadi" panose="020B0604020104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ct val="0"/>
              </a:spcBef>
              <a:spcAft>
                <a:spcPct val="0"/>
              </a:spcAft>
              <a:buNone/>
            </a:pPr>
            <a:r>
              <a:rPr lang="en-US" dirty="0">
                <a:solidFill>
                  <a:schemeClr val="bg1"/>
                </a:solidFill>
                <a:sym typeface="Abadi" panose="020B0604020104020204" pitchFamily="34" charset="0"/>
              </a:rPr>
              <a:t>I. Research Design</a:t>
            </a:r>
          </a:p>
        </p:txBody>
      </p:sp>
      <p:sp>
        <p:nvSpPr>
          <p:cNvPr id="11" name="Text Placeholder 2">
            <a:extLst>
              <a:ext uri="{FF2B5EF4-FFF2-40B4-BE49-F238E27FC236}">
                <a16:creationId xmlns:a16="http://schemas.microsoft.com/office/drawing/2014/main" id="{52242E76-2240-4A7E-8CCF-413CC176FAF4}"/>
              </a:ext>
            </a:extLst>
          </p:cNvPr>
          <p:cNvSpPr>
            <a:spLocks noGrp="1"/>
          </p:cNvSpPr>
          <p:nvPr>
            <p:custDataLst>
              <p:tags r:id="rId5"/>
            </p:custDataLst>
          </p:nvPr>
        </p:nvSpPr>
        <p:spPr bwMode="gray">
          <a:xfrm>
            <a:off x="3708400" y="2582863"/>
            <a:ext cx="2932113" cy="1035050"/>
          </a:xfrm>
          <a:prstGeom prst="chevron">
            <a:avLst>
              <a:gd name="adj" fmla="val 18252"/>
            </a:avLst>
          </a:prstGeom>
          <a:solidFill>
            <a:schemeClr val="hlink"/>
          </a:solidFill>
          <a:ln w="76200" algn="ctr">
            <a:solidFill>
              <a:schemeClr val="bg1"/>
            </a:solidFill>
          </a:ln>
        </p:spPr>
        <p:txBody>
          <a:bodyPr vert="horz" wrap="none" lIns="106363" tIns="379413" rIns="0" bIns="379413" numCol="1" spcCol="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800" kern="1200">
                <a:solidFill>
                  <a:schemeClr val="tx1">
                    <a:lumMod val="75000"/>
                    <a:lumOff val="25000"/>
                  </a:schemeClr>
                </a:solidFill>
                <a:latin typeface="Abadi" panose="020B0604020104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Abadi" panose="020B0604020104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Abadi" panose="020B0604020104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Ø"/>
              <a:defRPr sz="1200" kern="1200">
                <a:solidFill>
                  <a:schemeClr val="tx1">
                    <a:lumMod val="75000"/>
                    <a:lumOff val="25000"/>
                  </a:schemeClr>
                </a:solidFill>
                <a:latin typeface="Abadi" panose="020B0604020104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200" kern="1200">
                <a:solidFill>
                  <a:schemeClr val="tx1">
                    <a:lumMod val="75000"/>
                    <a:lumOff val="25000"/>
                  </a:schemeClr>
                </a:solidFill>
                <a:latin typeface="Abadi" panose="020B0604020104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ct val="0"/>
              </a:spcBef>
              <a:spcAft>
                <a:spcPct val="0"/>
              </a:spcAft>
              <a:buNone/>
            </a:pPr>
            <a:r>
              <a:rPr lang="en-US" dirty="0">
                <a:solidFill>
                  <a:schemeClr val="bg1"/>
                </a:solidFill>
                <a:sym typeface="Abadi" panose="020B0604020104020204" pitchFamily="34" charset="0"/>
              </a:rPr>
              <a:t>II. Data Gathering</a:t>
            </a:r>
          </a:p>
        </p:txBody>
      </p:sp>
      <p:sp>
        <p:nvSpPr>
          <p:cNvPr id="12" name="Text Placeholder 2">
            <a:extLst>
              <a:ext uri="{FF2B5EF4-FFF2-40B4-BE49-F238E27FC236}">
                <a16:creationId xmlns:a16="http://schemas.microsoft.com/office/drawing/2014/main" id="{AB0D757F-70B4-4288-932D-EB4492101C39}"/>
              </a:ext>
            </a:extLst>
          </p:cNvPr>
          <p:cNvSpPr>
            <a:spLocks noGrp="1"/>
          </p:cNvSpPr>
          <p:nvPr>
            <p:custDataLst>
              <p:tags r:id="rId6"/>
            </p:custDataLst>
          </p:nvPr>
        </p:nvSpPr>
        <p:spPr bwMode="gray">
          <a:xfrm>
            <a:off x="6451600" y="2582863"/>
            <a:ext cx="2932113" cy="1035050"/>
          </a:xfrm>
          <a:prstGeom prst="chevron">
            <a:avLst>
              <a:gd name="adj" fmla="val 18252"/>
            </a:avLst>
          </a:prstGeom>
          <a:solidFill>
            <a:schemeClr val="hlink"/>
          </a:solidFill>
          <a:ln w="76200" algn="ctr">
            <a:solidFill>
              <a:schemeClr val="bg1"/>
            </a:solidFill>
          </a:ln>
        </p:spPr>
        <p:txBody>
          <a:bodyPr vert="horz" wrap="none" lIns="103188" tIns="379413" rIns="0" bIns="379413" numCol="1" spcCol="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800" kern="1200">
                <a:solidFill>
                  <a:schemeClr val="tx1">
                    <a:lumMod val="75000"/>
                    <a:lumOff val="25000"/>
                  </a:schemeClr>
                </a:solidFill>
                <a:latin typeface="Abadi" panose="020B0604020104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Abadi" panose="020B0604020104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Abadi" panose="020B0604020104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Ø"/>
              <a:defRPr sz="1200" kern="1200">
                <a:solidFill>
                  <a:schemeClr val="tx1">
                    <a:lumMod val="75000"/>
                    <a:lumOff val="25000"/>
                  </a:schemeClr>
                </a:solidFill>
                <a:latin typeface="Abadi" panose="020B0604020104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200" kern="1200">
                <a:solidFill>
                  <a:schemeClr val="tx1">
                    <a:lumMod val="75000"/>
                    <a:lumOff val="25000"/>
                  </a:schemeClr>
                </a:solidFill>
                <a:latin typeface="Abadi" panose="020B0604020104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ct val="0"/>
              </a:spcBef>
              <a:spcAft>
                <a:spcPct val="0"/>
              </a:spcAft>
              <a:buNone/>
            </a:pPr>
            <a:r>
              <a:rPr lang="en-US" dirty="0">
                <a:solidFill>
                  <a:schemeClr val="bg1"/>
                </a:solidFill>
                <a:sym typeface="Abadi" panose="020B0604020104020204" pitchFamily="34" charset="0"/>
              </a:rPr>
              <a:t>III. Data Analysis</a:t>
            </a:r>
          </a:p>
        </p:txBody>
      </p:sp>
      <p:sp>
        <p:nvSpPr>
          <p:cNvPr id="13" name="TextBox 12">
            <a:extLst>
              <a:ext uri="{FF2B5EF4-FFF2-40B4-BE49-F238E27FC236}">
                <a16:creationId xmlns:a16="http://schemas.microsoft.com/office/drawing/2014/main" id="{D441343E-D39E-4E0B-8286-5DF9F88AAB3A}"/>
              </a:ext>
            </a:extLst>
          </p:cNvPr>
          <p:cNvSpPr txBox="1"/>
          <p:nvPr/>
        </p:nvSpPr>
        <p:spPr>
          <a:xfrm>
            <a:off x="965200" y="3744912"/>
            <a:ext cx="2809875"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badi" panose="020B0604020104020204" pitchFamily="34" charset="0"/>
              </a:rPr>
              <a:t>Gain better understanding of the project background and project objectives</a:t>
            </a:r>
          </a:p>
          <a:p>
            <a:pPr marL="285750" indent="-285750">
              <a:buFont typeface="Arial" panose="020B0604020202020204" pitchFamily="34" charset="0"/>
              <a:buChar char="•"/>
            </a:pPr>
            <a:r>
              <a:rPr lang="en-US" sz="1400" dirty="0">
                <a:latin typeface="Abadi" panose="020B0604020104020204" pitchFamily="34" charset="0"/>
              </a:rPr>
              <a:t>Align on project initial plan and scope </a:t>
            </a:r>
          </a:p>
          <a:p>
            <a:pPr marL="285750" indent="-285750">
              <a:buFont typeface="Arial" panose="020B0604020202020204" pitchFamily="34" charset="0"/>
              <a:buChar char="•"/>
            </a:pPr>
            <a:r>
              <a:rPr lang="en-US" sz="1400" dirty="0">
                <a:latin typeface="Abadi" panose="020B0604020104020204" pitchFamily="34" charset="0"/>
              </a:rPr>
              <a:t>Determine Data Gathering Plan</a:t>
            </a:r>
          </a:p>
          <a:p>
            <a:pPr marL="285750" indent="-285750">
              <a:buFont typeface="Arial" panose="020B0604020202020204" pitchFamily="34" charset="0"/>
              <a:buChar char="•"/>
            </a:pPr>
            <a:endParaRPr lang="en-US" sz="1400" dirty="0">
              <a:latin typeface="Abadi" panose="020B0604020104020204" pitchFamily="34" charset="0"/>
            </a:endParaRPr>
          </a:p>
        </p:txBody>
      </p:sp>
      <p:sp>
        <p:nvSpPr>
          <p:cNvPr id="14" name="TextBox 13">
            <a:extLst>
              <a:ext uri="{FF2B5EF4-FFF2-40B4-BE49-F238E27FC236}">
                <a16:creationId xmlns:a16="http://schemas.microsoft.com/office/drawing/2014/main" id="{21AB906E-78D0-418E-AAA0-3D597A048C20}"/>
              </a:ext>
            </a:extLst>
          </p:cNvPr>
          <p:cNvSpPr txBox="1"/>
          <p:nvPr/>
        </p:nvSpPr>
        <p:spPr>
          <a:xfrm>
            <a:off x="3775075" y="3691547"/>
            <a:ext cx="2756354" cy="1169551"/>
          </a:xfrm>
          <a:prstGeom prst="rect">
            <a:avLst/>
          </a:prstGeom>
          <a:noFill/>
        </p:spPr>
        <p:txBody>
          <a:bodyPr wrap="square" rtlCol="0">
            <a:spAutoFit/>
          </a:bodyPr>
          <a:lstStyle/>
          <a:p>
            <a:pPr marL="285750" indent="-285750" fontAlgn="base">
              <a:spcBef>
                <a:spcPts val="0"/>
              </a:spcBef>
              <a:spcAft>
                <a:spcPts val="0"/>
              </a:spcAft>
              <a:buFont typeface="Arial" panose="020B0604020202020204" pitchFamily="34" charset="0"/>
              <a:buChar char="•"/>
            </a:pPr>
            <a:r>
              <a:rPr lang="en-US" sz="1400" dirty="0">
                <a:latin typeface="Abadi" panose="020B0604020104020204" pitchFamily="34" charset="0"/>
              </a:rPr>
              <a:t>Prepare and structure raw data for analysis</a:t>
            </a:r>
          </a:p>
          <a:p>
            <a:pPr marL="285750" indent="-285750" fontAlgn="base">
              <a:spcBef>
                <a:spcPts val="0"/>
              </a:spcBef>
              <a:spcAft>
                <a:spcPts val="0"/>
              </a:spcAft>
              <a:buFont typeface="Arial" panose="020B0604020202020204" pitchFamily="34" charset="0"/>
              <a:buChar char="•"/>
            </a:pPr>
            <a:r>
              <a:rPr lang="en-US" sz="1400" dirty="0">
                <a:latin typeface="Abadi" panose="020B0604020104020204" pitchFamily="34" charset="0"/>
              </a:rPr>
              <a:t>Collect feedback from DDP on data</a:t>
            </a:r>
            <a:br>
              <a:rPr lang="en-US" sz="1400" dirty="0">
                <a:latin typeface="Abadi" panose="020B0604020104020204" pitchFamily="34" charset="0"/>
              </a:rPr>
            </a:br>
            <a:endParaRPr lang="en-US" sz="1400" dirty="0">
              <a:latin typeface="Abadi" panose="020B0604020104020204" pitchFamily="34" charset="0"/>
            </a:endParaRPr>
          </a:p>
        </p:txBody>
      </p:sp>
      <p:sp>
        <p:nvSpPr>
          <p:cNvPr id="15" name="TextBox 14">
            <a:extLst>
              <a:ext uri="{FF2B5EF4-FFF2-40B4-BE49-F238E27FC236}">
                <a16:creationId xmlns:a16="http://schemas.microsoft.com/office/drawing/2014/main" id="{D2840D00-CADF-4C63-BA55-BF9C644ACFDF}"/>
              </a:ext>
            </a:extLst>
          </p:cNvPr>
          <p:cNvSpPr txBox="1"/>
          <p:nvPr/>
        </p:nvSpPr>
        <p:spPr>
          <a:xfrm>
            <a:off x="6431904" y="3691546"/>
            <a:ext cx="2756354" cy="1384995"/>
          </a:xfrm>
          <a:prstGeom prst="rect">
            <a:avLst/>
          </a:prstGeom>
          <a:noFill/>
        </p:spPr>
        <p:txBody>
          <a:bodyPr wrap="square" rtlCol="0">
            <a:spAutoFit/>
          </a:bodyPr>
          <a:lstStyle/>
          <a:p>
            <a:pPr marL="285750" indent="-285750" fontAlgn="base">
              <a:spcBef>
                <a:spcPts val="0"/>
              </a:spcBef>
              <a:spcAft>
                <a:spcPts val="0"/>
              </a:spcAft>
              <a:buFont typeface="Arial" panose="020B0604020202020204" pitchFamily="34" charset="0"/>
              <a:buChar char="•"/>
            </a:pPr>
            <a:r>
              <a:rPr lang="en-US" sz="1400" dirty="0">
                <a:latin typeface="Abadi" panose="020B0604020104020204" pitchFamily="34" charset="0"/>
              </a:rPr>
              <a:t>Prepare descriptive statistics and interpret data output </a:t>
            </a:r>
          </a:p>
          <a:p>
            <a:pPr marL="285750" indent="-285750" fontAlgn="base">
              <a:spcBef>
                <a:spcPts val="0"/>
              </a:spcBef>
              <a:spcAft>
                <a:spcPts val="0"/>
              </a:spcAft>
              <a:buFont typeface="Arial" panose="020B0604020202020204" pitchFamily="34" charset="0"/>
              <a:buChar char="•"/>
            </a:pPr>
            <a:r>
              <a:rPr lang="en-US" sz="1400" dirty="0">
                <a:latin typeface="Abadi" panose="020B0604020104020204" pitchFamily="34" charset="0"/>
              </a:rPr>
              <a:t>Extract insights and form recommendations </a:t>
            </a:r>
          </a:p>
          <a:p>
            <a:pPr marL="285750" indent="-285750" fontAlgn="base">
              <a:spcBef>
                <a:spcPts val="0"/>
              </a:spcBef>
              <a:spcAft>
                <a:spcPts val="0"/>
              </a:spcAft>
              <a:buFont typeface="Arial" panose="020B0604020202020204" pitchFamily="34" charset="0"/>
              <a:buChar char="•"/>
            </a:pPr>
            <a:endParaRPr lang="en-US" sz="1400" dirty="0">
              <a:latin typeface="Abadi" panose="020B0604020104020204" pitchFamily="34" charset="0"/>
            </a:endParaRPr>
          </a:p>
          <a:p>
            <a:pPr marL="285750" indent="-285750" fontAlgn="base">
              <a:spcBef>
                <a:spcPts val="0"/>
              </a:spcBef>
              <a:spcAft>
                <a:spcPts val="0"/>
              </a:spcAft>
              <a:buFont typeface="Arial" panose="020B0604020202020204" pitchFamily="34" charset="0"/>
              <a:buChar char="•"/>
            </a:pPr>
            <a:endParaRPr lang="en-US" sz="1400" dirty="0">
              <a:latin typeface="Abadi" panose="020B0604020104020204" pitchFamily="34" charset="0"/>
            </a:endParaRPr>
          </a:p>
        </p:txBody>
      </p:sp>
    </p:spTree>
    <p:extLst>
      <p:ext uri="{BB962C8B-B14F-4D97-AF65-F5344CB8AC3E}">
        <p14:creationId xmlns:p14="http://schemas.microsoft.com/office/powerpoint/2010/main" val="241249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C6D7B0-D4BD-4C7E-B52B-3717FFC82A58}"/>
              </a:ext>
            </a:extLst>
          </p:cNvPr>
          <p:cNvGraphicFramePr>
            <a:graphicFrameLocks noChangeAspect="1"/>
          </p:cNvGraphicFramePr>
          <p:nvPr>
            <p:custDataLst>
              <p:tags r:id="rId2"/>
            </p:custDataLst>
            <p:extLst>
              <p:ext uri="{D42A27DB-BD31-4B8C-83A1-F6EECF244321}">
                <p14:modId xmlns:p14="http://schemas.microsoft.com/office/powerpoint/2010/main" val="660052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3"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B65264-4A8A-4835-8889-61777C8E3BD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Abadi" panose="020B0604020104020204" pitchFamily="34" charset="0"/>
              <a:ea typeface="+mj-ea"/>
              <a:cs typeface="+mj-cs"/>
              <a:sym typeface="Abadi" panose="020B0604020104020204" pitchFamily="34" charset="0"/>
            </a:endParaRPr>
          </a:p>
        </p:txBody>
      </p:sp>
      <p:sp>
        <p:nvSpPr>
          <p:cNvPr id="4" name="Slide Number Placeholder 3">
            <a:extLst>
              <a:ext uri="{FF2B5EF4-FFF2-40B4-BE49-F238E27FC236}">
                <a16:creationId xmlns:a16="http://schemas.microsoft.com/office/drawing/2014/main" id="{AAD7591E-AB32-4809-B853-8DDF8A8ACE24}"/>
              </a:ext>
            </a:extLst>
          </p:cNvPr>
          <p:cNvSpPr>
            <a:spLocks noGrp="1"/>
          </p:cNvSpPr>
          <p:nvPr>
            <p:ph type="sldNum" sz="quarter" idx="12"/>
          </p:nvPr>
        </p:nvSpPr>
        <p:spPr/>
        <p:txBody>
          <a:bodyPr/>
          <a:lstStyle/>
          <a:p>
            <a:fld id="{0DA3C10A-F7B5-4CFB-A1D2-D771F41BF661}" type="slidenum">
              <a:rPr lang="en-GB" smtClean="0"/>
              <a:t>5</a:t>
            </a:fld>
            <a:endParaRPr lang="en-GB"/>
          </a:p>
        </p:txBody>
      </p:sp>
      <p:sp>
        <p:nvSpPr>
          <p:cNvPr id="2" name="Title 1">
            <a:extLst>
              <a:ext uri="{FF2B5EF4-FFF2-40B4-BE49-F238E27FC236}">
                <a16:creationId xmlns:a16="http://schemas.microsoft.com/office/drawing/2014/main" id="{BC928828-D8A8-4C75-8608-5FEED9F2413C}"/>
              </a:ext>
            </a:extLst>
          </p:cNvPr>
          <p:cNvSpPr>
            <a:spLocks noGrp="1"/>
          </p:cNvSpPr>
          <p:nvPr>
            <p:ph type="title"/>
          </p:nvPr>
        </p:nvSpPr>
        <p:spPr/>
        <p:txBody>
          <a:bodyPr/>
          <a:lstStyle/>
          <a:p>
            <a:r>
              <a:rPr lang="en-US" dirty="0"/>
              <a:t>Project Overview | Ballet Industry</a:t>
            </a:r>
            <a:endParaRPr lang="en-GB" dirty="0"/>
          </a:p>
        </p:txBody>
      </p:sp>
      <p:sp>
        <p:nvSpPr>
          <p:cNvPr id="9" name="Rectangle 8">
            <a:extLst>
              <a:ext uri="{FF2B5EF4-FFF2-40B4-BE49-F238E27FC236}">
                <a16:creationId xmlns:a16="http://schemas.microsoft.com/office/drawing/2014/main" id="{F7902D52-D170-4697-B078-0212743A57A0}"/>
              </a:ext>
            </a:extLst>
          </p:cNvPr>
          <p:cNvSpPr/>
          <p:nvPr/>
        </p:nvSpPr>
        <p:spPr>
          <a:xfrm>
            <a:off x="7590228" y="4317533"/>
            <a:ext cx="4190162" cy="1323439"/>
          </a:xfrm>
          <a:prstGeom prst="rect">
            <a:avLst/>
          </a:prstGeom>
          <a:solidFill>
            <a:schemeClr val="bg2"/>
          </a:solidFill>
        </p:spPr>
        <p:txBody>
          <a:bodyPr wrap="square">
            <a:spAutoFit/>
          </a:bodyPr>
          <a:lstStyle/>
          <a:p>
            <a:pPr algn="ctr"/>
            <a:r>
              <a:rPr lang="en-US" sz="1600" dirty="0">
                <a:latin typeface="Abadi" panose="020B0604020104020204" pitchFamily="34" charset="0"/>
              </a:rPr>
              <a:t>Christine Williams coined the term </a:t>
            </a:r>
            <a:r>
              <a:rPr lang="en-US" sz="1600" dirty="0">
                <a:latin typeface="Abadi" panose="020B0604020104020204" pitchFamily="34" charset="0"/>
                <a:hlinkClick r:id="rId7"/>
              </a:rPr>
              <a:t>glass escalator</a:t>
            </a:r>
            <a:r>
              <a:rPr lang="en-US" sz="1600" dirty="0">
                <a:latin typeface="Abadi" panose="020B0604020104020204" pitchFamily="34" charset="0"/>
              </a:rPr>
              <a:t> to illustrate the phenomenon of men getting placed on a fast track to top leadership positions when they enter female-dominated fields</a:t>
            </a:r>
          </a:p>
        </p:txBody>
      </p:sp>
      <p:sp>
        <p:nvSpPr>
          <p:cNvPr id="10" name="Content Placeholder 2">
            <a:extLst>
              <a:ext uri="{FF2B5EF4-FFF2-40B4-BE49-F238E27FC236}">
                <a16:creationId xmlns:a16="http://schemas.microsoft.com/office/drawing/2014/main" id="{2EDB1B97-D57F-4105-8FF9-5015E239F827}"/>
              </a:ext>
            </a:extLst>
          </p:cNvPr>
          <p:cNvSpPr txBox="1">
            <a:spLocks/>
          </p:cNvSpPr>
          <p:nvPr/>
        </p:nvSpPr>
        <p:spPr>
          <a:xfrm>
            <a:off x="677334" y="1447802"/>
            <a:ext cx="6627818" cy="419317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2400"/>
              </a:spcBef>
            </a:pPr>
            <a:r>
              <a:rPr lang="en-US" dirty="0">
                <a:latin typeface="Abadi" panose="020B0604020104020204" pitchFamily="34" charset="0"/>
              </a:rPr>
              <a:t>Girls are estimated to outnumber boys </a:t>
            </a:r>
            <a:r>
              <a:rPr lang="en-US" sz="2400" b="1" dirty="0">
                <a:solidFill>
                  <a:schemeClr val="accent1"/>
                </a:solidFill>
                <a:latin typeface="Abadi" panose="020B0604020104020204" pitchFamily="34" charset="0"/>
              </a:rPr>
              <a:t>20-1</a:t>
            </a:r>
            <a:r>
              <a:rPr lang="en-US" dirty="0">
                <a:latin typeface="Abadi" panose="020B0604020104020204" pitchFamily="34" charset="0"/>
              </a:rPr>
              <a:t> in ballet classes; this continues into professional companies</a:t>
            </a:r>
          </a:p>
          <a:p>
            <a:pPr>
              <a:spcBef>
                <a:spcPts val="2400"/>
              </a:spcBef>
            </a:pPr>
            <a:r>
              <a:rPr lang="en-US" dirty="0">
                <a:latin typeface="Abadi" panose="020B0604020104020204" pitchFamily="34" charset="0"/>
              </a:rPr>
              <a:t>Men represent </a:t>
            </a:r>
            <a:r>
              <a:rPr lang="en-US" sz="2400" b="1" dirty="0">
                <a:solidFill>
                  <a:schemeClr val="accent1"/>
                </a:solidFill>
                <a:latin typeface="Abadi" panose="020B0604020104020204" pitchFamily="34" charset="0"/>
              </a:rPr>
              <a:t>76% </a:t>
            </a:r>
            <a:r>
              <a:rPr lang="en-US" dirty="0">
                <a:latin typeface="Abadi" panose="020B0604020104020204" pitchFamily="34" charset="0"/>
              </a:rPr>
              <a:t>of ballet company resident choreographers</a:t>
            </a:r>
          </a:p>
          <a:p>
            <a:pPr>
              <a:spcBef>
                <a:spcPts val="2400"/>
              </a:spcBef>
            </a:pPr>
            <a:r>
              <a:rPr lang="en-US" dirty="0">
                <a:latin typeface="Abadi" panose="020B0604020104020204" pitchFamily="34" charset="0"/>
              </a:rPr>
              <a:t>At the top 50 ballet companies in the world men choreographed </a:t>
            </a:r>
            <a:r>
              <a:rPr lang="en-US" sz="2400" b="1" dirty="0">
                <a:solidFill>
                  <a:schemeClr val="accent1"/>
                </a:solidFill>
                <a:latin typeface="Abadi" panose="020B0604020104020204" pitchFamily="34" charset="0"/>
              </a:rPr>
              <a:t>79%</a:t>
            </a:r>
            <a:r>
              <a:rPr lang="en-US" dirty="0">
                <a:latin typeface="Abadi" panose="020B0604020104020204" pitchFamily="34" charset="0"/>
              </a:rPr>
              <a:t> of the 467 works in the 2019-20 season</a:t>
            </a:r>
          </a:p>
          <a:p>
            <a:pPr>
              <a:spcBef>
                <a:spcPts val="2400"/>
              </a:spcBef>
            </a:pPr>
            <a:r>
              <a:rPr lang="en-US" dirty="0">
                <a:latin typeface="Abadi" panose="020B0604020104020204" pitchFamily="34" charset="0"/>
              </a:rPr>
              <a:t>The highest-paid male artistic director earned </a:t>
            </a:r>
            <a:r>
              <a:rPr lang="en-US" sz="2400" b="1" dirty="0">
                <a:solidFill>
                  <a:schemeClr val="accent1"/>
                </a:solidFill>
                <a:latin typeface="Abadi" panose="020B0604020104020204" pitchFamily="34" charset="0"/>
              </a:rPr>
              <a:t>$900K </a:t>
            </a:r>
            <a:r>
              <a:rPr lang="en-US" dirty="0">
                <a:latin typeface="Abadi" panose="020B0604020104020204" pitchFamily="34" charset="0"/>
              </a:rPr>
              <a:t>in 2017, while the highest-paid female artistic director earned </a:t>
            </a:r>
            <a:r>
              <a:rPr lang="en-US" sz="2400" b="1" dirty="0">
                <a:solidFill>
                  <a:schemeClr val="accent1"/>
                </a:solidFill>
                <a:latin typeface="Abadi" panose="020B0604020104020204" pitchFamily="34" charset="0"/>
              </a:rPr>
              <a:t>$325K</a:t>
            </a:r>
            <a:endParaRPr lang="en-US" sz="2400" dirty="0">
              <a:solidFill>
                <a:schemeClr val="accent1"/>
              </a:solidFill>
              <a:latin typeface="Abadi" panose="020B0604020104020204" pitchFamily="34" charset="0"/>
            </a:endParaRPr>
          </a:p>
          <a:p>
            <a:pPr>
              <a:spcBef>
                <a:spcPts val="2400"/>
              </a:spcBef>
            </a:pPr>
            <a:r>
              <a:rPr lang="en-US" dirty="0">
                <a:latin typeface="Abadi" panose="020B0604020104020204" pitchFamily="34" charset="0"/>
              </a:rPr>
              <a:t>Company executive/board leadership is roughly </a:t>
            </a:r>
            <a:r>
              <a:rPr lang="en-US" sz="2400" b="1" dirty="0">
                <a:solidFill>
                  <a:schemeClr val="accent1"/>
                </a:solidFill>
                <a:latin typeface="Abadi" panose="020B0604020104020204" pitchFamily="34" charset="0"/>
              </a:rPr>
              <a:t>56% </a:t>
            </a:r>
            <a:r>
              <a:rPr lang="en-US" dirty="0">
                <a:latin typeface="Abadi" panose="020B0604020104020204" pitchFamily="34" charset="0"/>
              </a:rPr>
              <a:t>men, while </a:t>
            </a:r>
            <a:r>
              <a:rPr lang="en-US" sz="2400" b="1" dirty="0">
                <a:solidFill>
                  <a:schemeClr val="accent1"/>
                </a:solidFill>
                <a:latin typeface="Abadi" panose="020B0604020104020204" pitchFamily="34" charset="0"/>
              </a:rPr>
              <a:t>70%</a:t>
            </a:r>
            <a:r>
              <a:rPr lang="en-US" dirty="0">
                <a:latin typeface="Abadi" panose="020B0604020104020204" pitchFamily="34" charset="0"/>
              </a:rPr>
              <a:t> of ballet donors and audience members are women</a:t>
            </a:r>
          </a:p>
        </p:txBody>
      </p:sp>
      <p:pic>
        <p:nvPicPr>
          <p:cNvPr id="10245" name="Picture 5" descr="The Glass Escalator: Do Men Employed In Female Dominated Jobs Get Promoted  Faster?">
            <a:extLst>
              <a:ext uri="{FF2B5EF4-FFF2-40B4-BE49-F238E27FC236}">
                <a16:creationId xmlns:a16="http://schemas.microsoft.com/office/drawing/2014/main" id="{B18DA3C7-DD9F-4D0A-B799-DD31CD1D20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0228" y="1447802"/>
            <a:ext cx="4286284" cy="251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62AFE58-23BA-40CA-B27B-AC7BA0C8F9C3}"/>
              </a:ext>
            </a:extLst>
          </p:cNvPr>
          <p:cNvGraphicFramePr>
            <a:graphicFrameLocks noChangeAspect="1"/>
          </p:cNvGraphicFramePr>
          <p:nvPr>
            <p:custDataLst>
              <p:tags r:id="rId2"/>
            </p:custDataLst>
            <p:extLst>
              <p:ext uri="{D42A27DB-BD31-4B8C-83A1-F6EECF244321}">
                <p14:modId xmlns:p14="http://schemas.microsoft.com/office/powerpoint/2010/main" val="290435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4"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5664E1A-4DDD-4334-A716-311D574D79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Abadi" panose="020B0604020104020204" pitchFamily="34" charset="0"/>
              <a:ea typeface="+mj-ea"/>
              <a:cs typeface="+mj-cs"/>
              <a:sym typeface="Abadi" panose="020B0604020104020204" pitchFamily="34" charset="0"/>
            </a:endParaRPr>
          </a:p>
        </p:txBody>
      </p:sp>
      <p:sp>
        <p:nvSpPr>
          <p:cNvPr id="2" name="Content Placeholder 1">
            <a:extLst>
              <a:ext uri="{FF2B5EF4-FFF2-40B4-BE49-F238E27FC236}">
                <a16:creationId xmlns:a16="http://schemas.microsoft.com/office/drawing/2014/main" id="{5446538C-B008-415F-B754-9285991509BC}"/>
              </a:ext>
            </a:extLst>
          </p:cNvPr>
          <p:cNvSpPr>
            <a:spLocks noGrp="1"/>
          </p:cNvSpPr>
          <p:nvPr>
            <p:ph idx="1"/>
          </p:nvPr>
        </p:nvSpPr>
        <p:spPr>
          <a:xfrm>
            <a:off x="677334" y="1447801"/>
            <a:ext cx="3820699" cy="4593562"/>
          </a:xfrm>
        </p:spPr>
        <p:txBody>
          <a:bodyPr/>
          <a:lstStyle/>
          <a:p>
            <a:r>
              <a:rPr lang="en-US" sz="1600" dirty="0"/>
              <a:t>Sample Career of a renowned choreographer – Justin Peck</a:t>
            </a:r>
          </a:p>
          <a:p>
            <a:r>
              <a:rPr lang="en-US" sz="1600" dirty="0"/>
              <a:t>Receiving prestigious fellowships in 2011 and 2012 boosted his choreography career</a:t>
            </a:r>
          </a:p>
          <a:p>
            <a:r>
              <a:rPr lang="en-US" sz="1600" dirty="0"/>
              <a:t>His position as soloist at NYC Ballet was the foundation to his success</a:t>
            </a:r>
          </a:p>
          <a:p>
            <a:endParaRPr lang="en-US" dirty="0"/>
          </a:p>
        </p:txBody>
      </p:sp>
      <p:sp>
        <p:nvSpPr>
          <p:cNvPr id="3" name="Slide Number Placeholder 2">
            <a:extLst>
              <a:ext uri="{FF2B5EF4-FFF2-40B4-BE49-F238E27FC236}">
                <a16:creationId xmlns:a16="http://schemas.microsoft.com/office/drawing/2014/main" id="{294710BD-B765-41FD-ACBC-3B9FD9404450}"/>
              </a:ext>
            </a:extLst>
          </p:cNvPr>
          <p:cNvSpPr>
            <a:spLocks noGrp="1"/>
          </p:cNvSpPr>
          <p:nvPr>
            <p:ph type="sldNum" sz="quarter" idx="12"/>
          </p:nvPr>
        </p:nvSpPr>
        <p:spPr/>
        <p:txBody>
          <a:bodyPr/>
          <a:lstStyle/>
          <a:p>
            <a:fld id="{0DA3C10A-F7B5-4CFB-A1D2-D771F41BF661}" type="slidenum">
              <a:rPr lang="en-GB" smtClean="0"/>
              <a:t>6</a:t>
            </a:fld>
            <a:endParaRPr lang="en-GB"/>
          </a:p>
        </p:txBody>
      </p:sp>
      <p:sp>
        <p:nvSpPr>
          <p:cNvPr id="4" name="Title 3">
            <a:extLst>
              <a:ext uri="{FF2B5EF4-FFF2-40B4-BE49-F238E27FC236}">
                <a16:creationId xmlns:a16="http://schemas.microsoft.com/office/drawing/2014/main" id="{F797B1CF-DFE1-4B90-899B-5A89D2BAE2C0}"/>
              </a:ext>
            </a:extLst>
          </p:cNvPr>
          <p:cNvSpPr>
            <a:spLocks noGrp="1"/>
          </p:cNvSpPr>
          <p:nvPr>
            <p:ph type="title"/>
          </p:nvPr>
        </p:nvSpPr>
        <p:spPr/>
        <p:txBody>
          <a:bodyPr>
            <a:normAutofit/>
          </a:bodyPr>
          <a:lstStyle/>
          <a:p>
            <a:r>
              <a:rPr lang="en-US" dirty="0"/>
              <a:t>Project Overview | Choreography Career </a:t>
            </a:r>
          </a:p>
        </p:txBody>
      </p:sp>
      <p:pic>
        <p:nvPicPr>
          <p:cNvPr id="7" name="Picture 6">
            <a:extLst>
              <a:ext uri="{FF2B5EF4-FFF2-40B4-BE49-F238E27FC236}">
                <a16:creationId xmlns:a16="http://schemas.microsoft.com/office/drawing/2014/main" id="{2988120B-3EB8-4389-B758-D064AB5C713E}"/>
              </a:ext>
            </a:extLst>
          </p:cNvPr>
          <p:cNvPicPr>
            <a:picLocks noChangeAspect="1"/>
          </p:cNvPicPr>
          <p:nvPr/>
        </p:nvPicPr>
        <p:blipFill rotWithShape="1">
          <a:blip r:embed="rId7"/>
          <a:srcRect l="31558" t="33019" r="5556" b="7199"/>
          <a:stretch/>
        </p:blipFill>
        <p:spPr>
          <a:xfrm>
            <a:off x="4453825" y="1981649"/>
            <a:ext cx="7505611" cy="4013562"/>
          </a:xfrm>
          <a:prstGeom prst="rect">
            <a:avLst/>
          </a:prstGeom>
        </p:spPr>
      </p:pic>
      <p:pic>
        <p:nvPicPr>
          <p:cNvPr id="23556" name="Picture 4" descr="A Justin Peck Sneaker Ballet - The New York Times">
            <a:extLst>
              <a:ext uri="{FF2B5EF4-FFF2-40B4-BE49-F238E27FC236}">
                <a16:creationId xmlns:a16="http://schemas.microsoft.com/office/drawing/2014/main" id="{F748791A-39B1-428C-B543-DCB66A472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2747" y="3833446"/>
            <a:ext cx="2109364" cy="263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66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3EA440-FEF8-4DD2-9F1E-B62773CFA425}"/>
              </a:ext>
            </a:extLst>
          </p:cNvPr>
          <p:cNvGraphicFramePr>
            <a:graphicFrameLocks noChangeAspect="1"/>
          </p:cNvGraphicFramePr>
          <p:nvPr>
            <p:custDataLst>
              <p:tags r:id="rId2"/>
            </p:custDataLst>
            <p:extLst>
              <p:ext uri="{D42A27DB-BD31-4B8C-83A1-F6EECF244321}">
                <p14:modId xmlns:p14="http://schemas.microsoft.com/office/powerpoint/2010/main" val="1344748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9" name="think-cell Slide" r:id="rId5" imgW="287" imgH="287" progId="TCLayout.ActiveDocument.1">
                  <p:embed/>
                </p:oleObj>
              </mc:Choice>
              <mc:Fallback>
                <p:oleObj name="think-cell Slide" r:id="rId5" imgW="287" imgH="28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F3E2F1C-A174-4955-BE46-AEBB28E2BA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Abadi" panose="020B0604020104020204" pitchFamily="34" charset="0"/>
              <a:ea typeface="+mj-ea"/>
              <a:cs typeface="+mj-cs"/>
              <a:sym typeface="Abadi" panose="020B0604020104020204" pitchFamily="34" charset="0"/>
            </a:endParaRPr>
          </a:p>
        </p:txBody>
      </p:sp>
      <p:sp>
        <p:nvSpPr>
          <p:cNvPr id="3" name="Content Placeholder 2">
            <a:extLst>
              <a:ext uri="{FF2B5EF4-FFF2-40B4-BE49-F238E27FC236}">
                <a16:creationId xmlns:a16="http://schemas.microsoft.com/office/drawing/2014/main" id="{AB28AF46-F05E-4A45-9DCE-3A845D3EAFED}"/>
              </a:ext>
            </a:extLst>
          </p:cNvPr>
          <p:cNvSpPr>
            <a:spLocks noGrp="1"/>
          </p:cNvSpPr>
          <p:nvPr>
            <p:ph idx="1"/>
          </p:nvPr>
        </p:nvSpPr>
        <p:spPr/>
        <p:txBody>
          <a:bodyPr/>
          <a:lstStyle/>
          <a:p>
            <a:r>
              <a:rPr lang="en-US" sz="1800" b="1" dirty="0">
                <a:solidFill>
                  <a:srgbClr val="057D8F"/>
                </a:solidFill>
              </a:rPr>
              <a:t>Purpose of Choreographer Fellowship: </a:t>
            </a:r>
            <a:r>
              <a:rPr lang="en-US" sz="1800" dirty="0"/>
              <a:t>Choreographers have long had to scour the internet and dance magazines, searching for various opportunities to workshop and choreograph on dancers. These awards can be very competitive, and artists must often apply several times to multiple programs before receiving commissions.</a:t>
            </a:r>
          </a:p>
          <a:p>
            <a:endParaRPr lang="en-US" sz="1800" dirty="0"/>
          </a:p>
        </p:txBody>
      </p:sp>
      <p:sp>
        <p:nvSpPr>
          <p:cNvPr id="4" name="Slide Number Placeholder 3">
            <a:extLst>
              <a:ext uri="{FF2B5EF4-FFF2-40B4-BE49-F238E27FC236}">
                <a16:creationId xmlns:a16="http://schemas.microsoft.com/office/drawing/2014/main" id="{B4C973D4-C698-434D-A829-8E85F81A8252}"/>
              </a:ext>
            </a:extLst>
          </p:cNvPr>
          <p:cNvSpPr>
            <a:spLocks noGrp="1"/>
          </p:cNvSpPr>
          <p:nvPr>
            <p:ph type="sldNum" sz="quarter" idx="12"/>
          </p:nvPr>
        </p:nvSpPr>
        <p:spPr/>
        <p:txBody>
          <a:bodyPr/>
          <a:lstStyle/>
          <a:p>
            <a:fld id="{0DA3C10A-F7B5-4CFB-A1D2-D771F41BF661}" type="slidenum">
              <a:rPr lang="en-GB" smtClean="0"/>
              <a:t>7</a:t>
            </a:fld>
            <a:endParaRPr lang="en-GB"/>
          </a:p>
        </p:txBody>
      </p:sp>
      <p:sp>
        <p:nvSpPr>
          <p:cNvPr id="2" name="Title 1">
            <a:extLst>
              <a:ext uri="{FF2B5EF4-FFF2-40B4-BE49-F238E27FC236}">
                <a16:creationId xmlns:a16="http://schemas.microsoft.com/office/drawing/2014/main" id="{E4DC5A01-C277-4300-8A6D-D7C12215B704}"/>
              </a:ext>
            </a:extLst>
          </p:cNvPr>
          <p:cNvSpPr>
            <a:spLocks noGrp="1"/>
          </p:cNvSpPr>
          <p:nvPr>
            <p:ph type="title"/>
          </p:nvPr>
        </p:nvSpPr>
        <p:spPr/>
        <p:txBody>
          <a:bodyPr>
            <a:normAutofit/>
          </a:bodyPr>
          <a:lstStyle/>
          <a:p>
            <a:r>
              <a:rPr lang="en-US" dirty="0"/>
              <a:t>Project Overview | Fellowship Programs</a:t>
            </a:r>
            <a:endParaRPr lang="en-GB" dirty="0"/>
          </a:p>
        </p:txBody>
      </p:sp>
      <p:graphicFrame>
        <p:nvGraphicFramePr>
          <p:cNvPr id="7" name="Table 7">
            <a:extLst>
              <a:ext uri="{FF2B5EF4-FFF2-40B4-BE49-F238E27FC236}">
                <a16:creationId xmlns:a16="http://schemas.microsoft.com/office/drawing/2014/main" id="{B9E65457-4C16-423F-AC67-F1E5C161432D}"/>
              </a:ext>
            </a:extLst>
          </p:cNvPr>
          <p:cNvGraphicFramePr>
            <a:graphicFrameLocks noGrp="1"/>
          </p:cNvGraphicFramePr>
          <p:nvPr>
            <p:extLst>
              <p:ext uri="{D42A27DB-BD31-4B8C-83A1-F6EECF244321}">
                <p14:modId xmlns:p14="http://schemas.microsoft.com/office/powerpoint/2010/main" val="925507990"/>
              </p:ext>
            </p:extLst>
          </p:nvPr>
        </p:nvGraphicFramePr>
        <p:xfrm>
          <a:off x="966874" y="2613654"/>
          <a:ext cx="10427212" cy="3230880"/>
        </p:xfrm>
        <a:graphic>
          <a:graphicData uri="http://schemas.openxmlformats.org/drawingml/2006/table">
            <a:tbl>
              <a:tblPr firstRow="1" bandRow="1">
                <a:tableStyleId>{5C22544A-7EE6-4342-B048-85BDC9FD1C3A}</a:tableStyleId>
              </a:tblPr>
              <a:tblGrid>
                <a:gridCol w="2379227">
                  <a:extLst>
                    <a:ext uri="{9D8B030D-6E8A-4147-A177-3AD203B41FA5}">
                      <a16:colId xmlns:a16="http://schemas.microsoft.com/office/drawing/2014/main" val="3400495722"/>
                    </a:ext>
                  </a:extLst>
                </a:gridCol>
                <a:gridCol w="1075174">
                  <a:extLst>
                    <a:ext uri="{9D8B030D-6E8A-4147-A177-3AD203B41FA5}">
                      <a16:colId xmlns:a16="http://schemas.microsoft.com/office/drawing/2014/main" val="122270089"/>
                    </a:ext>
                  </a:extLst>
                </a:gridCol>
                <a:gridCol w="5928527">
                  <a:extLst>
                    <a:ext uri="{9D8B030D-6E8A-4147-A177-3AD203B41FA5}">
                      <a16:colId xmlns:a16="http://schemas.microsoft.com/office/drawing/2014/main" val="1870183032"/>
                    </a:ext>
                  </a:extLst>
                </a:gridCol>
                <a:gridCol w="1044284">
                  <a:extLst>
                    <a:ext uri="{9D8B030D-6E8A-4147-A177-3AD203B41FA5}">
                      <a16:colId xmlns:a16="http://schemas.microsoft.com/office/drawing/2014/main" val="4045839864"/>
                    </a:ext>
                  </a:extLst>
                </a:gridCol>
              </a:tblGrid>
              <a:tr h="419705">
                <a:tc>
                  <a:txBody>
                    <a:bodyPr/>
                    <a:lstStyle/>
                    <a:p>
                      <a:r>
                        <a:rPr lang="en-US" sz="1100" dirty="0">
                          <a:latin typeface="Abadi" panose="020B0604020104020204" pitchFamily="34" charset="0"/>
                        </a:rPr>
                        <a:t>Program</a:t>
                      </a:r>
                    </a:p>
                  </a:txBody>
                  <a:tcPr/>
                </a:tc>
                <a:tc>
                  <a:txBody>
                    <a:bodyPr/>
                    <a:lstStyle/>
                    <a:p>
                      <a:r>
                        <a:rPr lang="en-US" sz="1100" dirty="0">
                          <a:latin typeface="Abadi" panose="020B0604020104020204" pitchFamily="34" charset="0"/>
                        </a:rPr>
                        <a:t># of Recipient per cycle</a:t>
                      </a:r>
                    </a:p>
                  </a:txBody>
                  <a:tcPr/>
                </a:tc>
                <a:tc>
                  <a:txBody>
                    <a:bodyPr/>
                    <a:lstStyle/>
                    <a:p>
                      <a:r>
                        <a:rPr lang="en-US" sz="1100" dirty="0">
                          <a:latin typeface="Abadi" panose="020B0604020104020204" pitchFamily="34" charset="0"/>
                        </a:rPr>
                        <a:t>Details</a:t>
                      </a:r>
                    </a:p>
                  </a:txBody>
                  <a:tcPr/>
                </a:tc>
                <a:tc>
                  <a:txBody>
                    <a:bodyPr/>
                    <a:lstStyle/>
                    <a:p>
                      <a:r>
                        <a:rPr lang="en-US" sz="1100" dirty="0">
                          <a:latin typeface="Abadi" panose="020B0604020104020204" pitchFamily="34" charset="0"/>
                        </a:rPr>
                        <a:t>Frequency</a:t>
                      </a:r>
                    </a:p>
                  </a:txBody>
                  <a:tcPr/>
                </a:tc>
                <a:extLst>
                  <a:ext uri="{0D108BD9-81ED-4DB2-BD59-A6C34878D82A}">
                    <a16:rowId xmlns:a16="http://schemas.microsoft.com/office/drawing/2014/main" val="885948971"/>
                  </a:ext>
                </a:extLst>
              </a:tr>
              <a:tr h="419705">
                <a:tc>
                  <a:txBody>
                    <a:bodyPr/>
                    <a:lstStyle/>
                    <a:p>
                      <a:r>
                        <a:rPr lang="en-US" sz="1100" b="0" i="0" kern="1200" dirty="0">
                          <a:solidFill>
                            <a:schemeClr val="dk1"/>
                          </a:solidFill>
                          <a:effectLst/>
                          <a:latin typeface="Abadi" panose="020B0604020104020204" pitchFamily="34" charset="0"/>
                          <a:ea typeface="+mn-ea"/>
                          <a:cs typeface="+mn-cs"/>
                        </a:rPr>
                        <a:t>Alvin Ailey Dance Foundation New Directions Choreography Lab Fellow</a:t>
                      </a:r>
                      <a:endParaRPr lang="en-US" sz="1100" dirty="0">
                        <a:latin typeface="Abadi" panose="020B0604020104020204" pitchFamily="34" charset="0"/>
                      </a:endParaRPr>
                    </a:p>
                  </a:txBody>
                  <a:tcPr/>
                </a:tc>
                <a:tc>
                  <a:txBody>
                    <a:bodyPr/>
                    <a:lstStyle/>
                    <a:p>
                      <a:r>
                        <a:rPr lang="en-US" sz="1100" dirty="0">
                          <a:latin typeface="Abadi" panose="020B0604020104020204" pitchFamily="34" charset="0"/>
                        </a:rPr>
                        <a:t>4</a:t>
                      </a:r>
                    </a:p>
                  </a:txBody>
                  <a:tcPr/>
                </a:tc>
                <a:tc>
                  <a:txBody>
                    <a:bodyPr/>
                    <a:lstStyle/>
                    <a:p>
                      <a:r>
                        <a:rPr lang="en-US" sz="1100" dirty="0">
                          <a:latin typeface="Abadi" panose="020B0604020104020204" pitchFamily="34" charset="0"/>
                        </a:rPr>
                        <a:t>$9,500 resident fellowships to four emerging or midcareer artists each year</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2881961905"/>
                  </a:ext>
                </a:extLst>
              </a:tr>
              <a:tr h="419705">
                <a:tc>
                  <a:txBody>
                    <a:bodyPr/>
                    <a:lstStyle/>
                    <a:p>
                      <a:r>
                        <a:rPr lang="en-US" sz="1100" dirty="0" err="1">
                          <a:latin typeface="Abadi" panose="020B0604020104020204" pitchFamily="34" charset="0"/>
                        </a:rPr>
                        <a:t>BalletX</a:t>
                      </a:r>
                      <a:r>
                        <a:rPr lang="en-US" sz="1100" dirty="0">
                          <a:latin typeface="Abadi" panose="020B0604020104020204" pitchFamily="34" charset="0"/>
                        </a:rPr>
                        <a:t> - Choreographic Mentorship</a:t>
                      </a:r>
                    </a:p>
                  </a:txBody>
                  <a:tcPr/>
                </a:tc>
                <a:tc>
                  <a:txBody>
                    <a:bodyPr/>
                    <a:lstStyle/>
                    <a:p>
                      <a:r>
                        <a:rPr lang="en-US" sz="1100" dirty="0">
                          <a:latin typeface="Abadi" panose="020B0604020104020204" pitchFamily="34" charset="0"/>
                        </a:rPr>
                        <a:t>1</a:t>
                      </a:r>
                    </a:p>
                  </a:txBody>
                  <a:tcPr/>
                </a:tc>
                <a:tc>
                  <a:txBody>
                    <a:bodyPr/>
                    <a:lstStyle/>
                    <a:p>
                      <a:r>
                        <a:rPr lang="en-US" sz="1100" dirty="0">
                          <a:latin typeface="Abadi" panose="020B0604020104020204" pitchFamily="34" charset="0"/>
                        </a:rPr>
                        <a:t>Mentorship by renowned choreographer, $5,000 choreographic fee</a:t>
                      </a:r>
                    </a:p>
                    <a:p>
                      <a:r>
                        <a:rPr lang="en-US" sz="1100" dirty="0">
                          <a:latin typeface="Abadi" panose="020B0604020104020204" pitchFamily="34" charset="0"/>
                        </a:rPr>
                        <a:t>to create a 20-25 minute ensemble ballet on the company’s 10 dancers, round-trip transportation to Philadelphia, per diem, accommodations, budget of $7,000 for costumes, scenic design, and music (original composition or rights), a minimum of 12 performances of the work at a Philadelphia theater </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3863294809"/>
                  </a:ext>
                </a:extLst>
              </a:tr>
              <a:tr h="419705">
                <a:tc>
                  <a:txBody>
                    <a:bodyPr/>
                    <a:lstStyle/>
                    <a:p>
                      <a:r>
                        <a:rPr lang="en-US" sz="1100" dirty="0">
                          <a:latin typeface="Abadi" panose="020B0604020104020204" pitchFamily="34" charset="0"/>
                        </a:rPr>
                        <a:t>Guggenheim Choreography Fellow</a:t>
                      </a:r>
                    </a:p>
                  </a:txBody>
                  <a:tcPr/>
                </a:tc>
                <a:tc>
                  <a:txBody>
                    <a:bodyPr/>
                    <a:lstStyle/>
                    <a:p>
                      <a:r>
                        <a:rPr lang="en-US" sz="1100" dirty="0">
                          <a:latin typeface="Abadi" panose="020B0604020104020204" pitchFamily="34" charset="0"/>
                        </a:rPr>
                        <a:t>3 – 10 choreographer</a:t>
                      </a:r>
                    </a:p>
                  </a:txBody>
                  <a:tcPr/>
                </a:tc>
                <a:tc>
                  <a:txBody>
                    <a:bodyPr/>
                    <a:lstStyle/>
                    <a:p>
                      <a:r>
                        <a:rPr lang="en-US" sz="1100" dirty="0">
                          <a:latin typeface="Abadi" panose="020B0604020104020204" pitchFamily="34" charset="0"/>
                        </a:rPr>
                        <a:t>Fellowship Grants, amounts vary</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2029279888"/>
                  </a:ext>
                </a:extLst>
              </a:tr>
              <a:tr h="419705">
                <a:tc>
                  <a:txBody>
                    <a:bodyPr/>
                    <a:lstStyle/>
                    <a:p>
                      <a:r>
                        <a:rPr lang="en-US" sz="1100" dirty="0">
                          <a:latin typeface="Abadi" panose="020B0604020104020204" pitchFamily="34" charset="0"/>
                        </a:rPr>
                        <a:t>Joffrey Ballet - Winning Works</a:t>
                      </a:r>
                    </a:p>
                  </a:txBody>
                  <a:tcPr/>
                </a:tc>
                <a:tc>
                  <a:txBody>
                    <a:bodyPr/>
                    <a:lstStyle/>
                    <a:p>
                      <a:r>
                        <a:rPr lang="en-US" sz="1100" dirty="0">
                          <a:latin typeface="Abadi" panose="020B0604020104020204" pitchFamily="34" charset="0"/>
                        </a:rPr>
                        <a:t>3 - 5</a:t>
                      </a:r>
                    </a:p>
                  </a:txBody>
                  <a:tcPr/>
                </a:tc>
                <a:tc>
                  <a:txBody>
                    <a:bodyPr/>
                    <a:lstStyle/>
                    <a:p>
                      <a:r>
                        <a:rPr lang="en-US" sz="1100" dirty="0">
                          <a:latin typeface="Abadi" panose="020B0604020104020204" pitchFamily="34" charset="0"/>
                        </a:rPr>
                        <a:t> $5,000 stipend, 2 Roundtrip flights to Chicago and housing</a:t>
                      </a:r>
                    </a:p>
                    <a:p>
                      <a:r>
                        <a:rPr lang="en-US" sz="1100" dirty="0">
                          <a:latin typeface="Abadi" panose="020B0604020104020204" pitchFamily="34" charset="0"/>
                        </a:rPr>
                        <a:t>accommodations, per diem, 30+ hours of rehearsal, rehearsal assistant, costume designer, and lighting designer. Mentorship opportunity </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3005227086"/>
                  </a:ext>
                </a:extLst>
              </a:tr>
              <a:tr h="419705">
                <a:tc>
                  <a:txBody>
                    <a:bodyPr/>
                    <a:lstStyle/>
                    <a:p>
                      <a:r>
                        <a:rPr lang="en-US" sz="1100" dirty="0">
                          <a:latin typeface="Abadi" panose="020B0604020104020204" pitchFamily="34" charset="0"/>
                        </a:rPr>
                        <a:t>Joyce Org Creative Residency</a:t>
                      </a:r>
                    </a:p>
                  </a:txBody>
                  <a:tcPr/>
                </a:tc>
                <a:tc>
                  <a:txBody>
                    <a:bodyPr/>
                    <a:lstStyle/>
                    <a:p>
                      <a:r>
                        <a:rPr lang="en-US" sz="1100" dirty="0">
                          <a:latin typeface="Abadi" panose="020B0604020104020204" pitchFamily="34" charset="0"/>
                        </a:rPr>
                        <a:t>1 - 2</a:t>
                      </a:r>
                    </a:p>
                  </a:txBody>
                  <a:tcPr/>
                </a:tc>
                <a:tc>
                  <a:txBody>
                    <a:bodyPr/>
                    <a:lstStyle/>
                    <a:p>
                      <a:r>
                        <a:rPr lang="en-US" sz="1100" dirty="0">
                          <a:latin typeface="Abadi" panose="020B0604020104020204" pitchFamily="34" charset="0"/>
                        </a:rPr>
                        <a:t>$25,000 commission toward creation of work during residency, rehearsal assistant, advisor, 240 </a:t>
                      </a:r>
                      <a:r>
                        <a:rPr lang="en-US" sz="1100" dirty="0" err="1">
                          <a:latin typeface="Abadi" panose="020B0604020104020204" pitchFamily="34" charset="0"/>
                        </a:rPr>
                        <a:t>hrs</a:t>
                      </a:r>
                      <a:r>
                        <a:rPr lang="en-US" sz="1100" dirty="0">
                          <a:latin typeface="Abadi" panose="020B0604020104020204" pitchFamily="34" charset="0"/>
                        </a:rPr>
                        <a:t> of space for research and development</a:t>
                      </a:r>
                    </a:p>
                  </a:txBody>
                  <a:tcPr/>
                </a:tc>
                <a:tc>
                  <a:txBody>
                    <a:bodyPr/>
                    <a:lstStyle/>
                    <a:p>
                      <a:r>
                        <a:rPr lang="en-US" sz="1100" dirty="0">
                          <a:latin typeface="Abadi" panose="020B0604020104020204" pitchFamily="34" charset="0"/>
                        </a:rPr>
                        <a:t>Irregular </a:t>
                      </a:r>
                    </a:p>
                  </a:txBody>
                  <a:tcPr/>
                </a:tc>
                <a:extLst>
                  <a:ext uri="{0D108BD9-81ED-4DB2-BD59-A6C34878D82A}">
                    <a16:rowId xmlns:a16="http://schemas.microsoft.com/office/drawing/2014/main" val="2359382749"/>
                  </a:ext>
                </a:extLst>
              </a:tr>
            </a:tbl>
          </a:graphicData>
        </a:graphic>
      </p:graphicFrame>
    </p:spTree>
    <p:extLst>
      <p:ext uri="{BB962C8B-B14F-4D97-AF65-F5344CB8AC3E}">
        <p14:creationId xmlns:p14="http://schemas.microsoft.com/office/powerpoint/2010/main" val="14334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3EA440-FEF8-4DD2-9F1E-B62773CFA4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3" name="think-cell Slide" r:id="rId5" imgW="287" imgH="287" progId="TCLayout.ActiveDocument.1">
                  <p:embed/>
                </p:oleObj>
              </mc:Choice>
              <mc:Fallback>
                <p:oleObj name="think-cell Slide" r:id="rId5" imgW="287" imgH="287" progId="TCLayout.ActiveDocument.1">
                  <p:embed/>
                  <p:pic>
                    <p:nvPicPr>
                      <p:cNvPr id="6" name="Object 5" hidden="1">
                        <a:extLst>
                          <a:ext uri="{FF2B5EF4-FFF2-40B4-BE49-F238E27FC236}">
                            <a16:creationId xmlns:a16="http://schemas.microsoft.com/office/drawing/2014/main" id="{F13EA440-FEF8-4DD2-9F1E-B62773CFA4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F3E2F1C-A174-4955-BE46-AEBB28E2BA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dirty="0">
              <a:latin typeface="Abadi" panose="020B0604020104020204" pitchFamily="34" charset="0"/>
              <a:ea typeface="+mj-ea"/>
              <a:cs typeface="+mj-cs"/>
              <a:sym typeface="Abadi" panose="020B0604020104020204" pitchFamily="34" charset="0"/>
            </a:endParaRPr>
          </a:p>
        </p:txBody>
      </p:sp>
      <p:sp>
        <p:nvSpPr>
          <p:cNvPr id="3" name="Content Placeholder 2">
            <a:extLst>
              <a:ext uri="{FF2B5EF4-FFF2-40B4-BE49-F238E27FC236}">
                <a16:creationId xmlns:a16="http://schemas.microsoft.com/office/drawing/2014/main" id="{AB28AF46-F05E-4A45-9DCE-3A845D3EAFED}"/>
              </a:ext>
            </a:extLst>
          </p:cNvPr>
          <p:cNvSpPr>
            <a:spLocks noGrp="1"/>
          </p:cNvSpPr>
          <p:nvPr>
            <p:ph idx="1"/>
          </p:nvPr>
        </p:nvSpPr>
        <p:spPr/>
        <p:txBody>
          <a:bodyPr/>
          <a:lstStyle/>
          <a:p>
            <a:r>
              <a:rPr lang="en-US" sz="1800" b="1" dirty="0">
                <a:solidFill>
                  <a:srgbClr val="057D8F"/>
                </a:solidFill>
              </a:rPr>
              <a:t>Purpose of Choreographer Fellowship: </a:t>
            </a:r>
            <a:r>
              <a:rPr lang="en-US" sz="1800" dirty="0"/>
              <a:t>Choreographers have long had to scour the internet and dance magazines, searching for various opportunities to workshop and choreograph on dancers. These awards can be very competitive, and artists must often apply several times to multiple programs before receiving commissions.</a:t>
            </a:r>
          </a:p>
          <a:p>
            <a:endParaRPr lang="en-US" sz="1800" dirty="0"/>
          </a:p>
        </p:txBody>
      </p:sp>
      <p:sp>
        <p:nvSpPr>
          <p:cNvPr id="4" name="Slide Number Placeholder 3">
            <a:extLst>
              <a:ext uri="{FF2B5EF4-FFF2-40B4-BE49-F238E27FC236}">
                <a16:creationId xmlns:a16="http://schemas.microsoft.com/office/drawing/2014/main" id="{B4C973D4-C698-434D-A829-8E85F81A8252}"/>
              </a:ext>
            </a:extLst>
          </p:cNvPr>
          <p:cNvSpPr>
            <a:spLocks noGrp="1"/>
          </p:cNvSpPr>
          <p:nvPr>
            <p:ph type="sldNum" sz="quarter" idx="12"/>
          </p:nvPr>
        </p:nvSpPr>
        <p:spPr/>
        <p:txBody>
          <a:bodyPr/>
          <a:lstStyle/>
          <a:p>
            <a:fld id="{0DA3C10A-F7B5-4CFB-A1D2-D771F41BF661}" type="slidenum">
              <a:rPr lang="en-GB" smtClean="0"/>
              <a:t>8</a:t>
            </a:fld>
            <a:endParaRPr lang="en-GB"/>
          </a:p>
        </p:txBody>
      </p:sp>
      <p:sp>
        <p:nvSpPr>
          <p:cNvPr id="2" name="Title 1">
            <a:extLst>
              <a:ext uri="{FF2B5EF4-FFF2-40B4-BE49-F238E27FC236}">
                <a16:creationId xmlns:a16="http://schemas.microsoft.com/office/drawing/2014/main" id="{E4DC5A01-C277-4300-8A6D-D7C12215B704}"/>
              </a:ext>
            </a:extLst>
          </p:cNvPr>
          <p:cNvSpPr>
            <a:spLocks noGrp="1"/>
          </p:cNvSpPr>
          <p:nvPr>
            <p:ph type="title"/>
          </p:nvPr>
        </p:nvSpPr>
        <p:spPr/>
        <p:txBody>
          <a:bodyPr>
            <a:normAutofit/>
          </a:bodyPr>
          <a:lstStyle/>
          <a:p>
            <a:r>
              <a:rPr lang="en-US" dirty="0"/>
              <a:t>Project Overview | Fellowship Programs</a:t>
            </a:r>
            <a:endParaRPr lang="en-GB" dirty="0"/>
          </a:p>
        </p:txBody>
      </p:sp>
      <p:graphicFrame>
        <p:nvGraphicFramePr>
          <p:cNvPr id="7" name="Table 7">
            <a:extLst>
              <a:ext uri="{FF2B5EF4-FFF2-40B4-BE49-F238E27FC236}">
                <a16:creationId xmlns:a16="http://schemas.microsoft.com/office/drawing/2014/main" id="{B9E65457-4C16-423F-AC67-F1E5C161432D}"/>
              </a:ext>
            </a:extLst>
          </p:cNvPr>
          <p:cNvGraphicFramePr>
            <a:graphicFrameLocks noGrp="1"/>
          </p:cNvGraphicFramePr>
          <p:nvPr>
            <p:extLst>
              <p:ext uri="{D42A27DB-BD31-4B8C-83A1-F6EECF244321}">
                <p14:modId xmlns:p14="http://schemas.microsoft.com/office/powerpoint/2010/main" val="2050852197"/>
              </p:ext>
            </p:extLst>
          </p:nvPr>
        </p:nvGraphicFramePr>
        <p:xfrm>
          <a:off x="1087454" y="2627684"/>
          <a:ext cx="10427212" cy="3566160"/>
        </p:xfrm>
        <a:graphic>
          <a:graphicData uri="http://schemas.openxmlformats.org/drawingml/2006/table">
            <a:tbl>
              <a:tblPr firstRow="1" bandRow="1">
                <a:tableStyleId>{5C22544A-7EE6-4342-B048-85BDC9FD1C3A}</a:tableStyleId>
              </a:tblPr>
              <a:tblGrid>
                <a:gridCol w="2198357">
                  <a:extLst>
                    <a:ext uri="{9D8B030D-6E8A-4147-A177-3AD203B41FA5}">
                      <a16:colId xmlns:a16="http://schemas.microsoft.com/office/drawing/2014/main" val="3400495722"/>
                    </a:ext>
                  </a:extLst>
                </a:gridCol>
                <a:gridCol w="1145512">
                  <a:extLst>
                    <a:ext uri="{9D8B030D-6E8A-4147-A177-3AD203B41FA5}">
                      <a16:colId xmlns:a16="http://schemas.microsoft.com/office/drawing/2014/main" val="122270089"/>
                    </a:ext>
                  </a:extLst>
                </a:gridCol>
                <a:gridCol w="4476540">
                  <a:extLst>
                    <a:ext uri="{9D8B030D-6E8A-4147-A177-3AD203B41FA5}">
                      <a16:colId xmlns:a16="http://schemas.microsoft.com/office/drawing/2014/main" val="1870183032"/>
                    </a:ext>
                  </a:extLst>
                </a:gridCol>
                <a:gridCol w="2606803">
                  <a:extLst>
                    <a:ext uri="{9D8B030D-6E8A-4147-A177-3AD203B41FA5}">
                      <a16:colId xmlns:a16="http://schemas.microsoft.com/office/drawing/2014/main" val="4045839864"/>
                    </a:ext>
                  </a:extLst>
                </a:gridCol>
              </a:tblGrid>
              <a:tr h="419705">
                <a:tc>
                  <a:txBody>
                    <a:bodyPr/>
                    <a:lstStyle/>
                    <a:p>
                      <a:r>
                        <a:rPr lang="en-US" sz="1100" dirty="0">
                          <a:latin typeface="Abadi" panose="020B0604020104020204" pitchFamily="34" charset="0"/>
                        </a:rPr>
                        <a:t>Program</a:t>
                      </a:r>
                    </a:p>
                  </a:txBody>
                  <a:tcPr/>
                </a:tc>
                <a:tc>
                  <a:txBody>
                    <a:bodyPr/>
                    <a:lstStyle/>
                    <a:p>
                      <a:r>
                        <a:rPr lang="en-US" sz="1100" dirty="0">
                          <a:latin typeface="Abadi" panose="020B0604020104020204" pitchFamily="34" charset="0"/>
                        </a:rPr>
                        <a:t># of Recipient per cycle</a:t>
                      </a:r>
                    </a:p>
                  </a:txBody>
                  <a:tcPr/>
                </a:tc>
                <a:tc>
                  <a:txBody>
                    <a:bodyPr/>
                    <a:lstStyle/>
                    <a:p>
                      <a:r>
                        <a:rPr lang="en-US" sz="1100" dirty="0">
                          <a:latin typeface="Abadi" panose="020B0604020104020204" pitchFamily="34" charset="0"/>
                        </a:rPr>
                        <a:t>Details</a:t>
                      </a:r>
                    </a:p>
                  </a:txBody>
                  <a:tcPr/>
                </a:tc>
                <a:tc>
                  <a:txBody>
                    <a:bodyPr/>
                    <a:lstStyle/>
                    <a:p>
                      <a:r>
                        <a:rPr lang="en-US" sz="1100" dirty="0">
                          <a:latin typeface="Abadi" panose="020B0604020104020204" pitchFamily="34" charset="0"/>
                        </a:rPr>
                        <a:t>Frequency</a:t>
                      </a:r>
                    </a:p>
                  </a:txBody>
                  <a:tcPr/>
                </a:tc>
                <a:extLst>
                  <a:ext uri="{0D108BD9-81ED-4DB2-BD59-A6C34878D82A}">
                    <a16:rowId xmlns:a16="http://schemas.microsoft.com/office/drawing/2014/main" val="885948971"/>
                  </a:ext>
                </a:extLst>
              </a:tr>
              <a:tr h="419705">
                <a:tc>
                  <a:txBody>
                    <a:bodyPr/>
                    <a:lstStyle/>
                    <a:p>
                      <a:r>
                        <a:rPr lang="en-US" sz="1100" dirty="0">
                          <a:latin typeface="Abadi" panose="020B0604020104020204" pitchFamily="34" charset="0"/>
                        </a:rPr>
                        <a:t>Milwaukee Ballet - Genesis Competition</a:t>
                      </a:r>
                    </a:p>
                  </a:txBody>
                  <a:tcPr/>
                </a:tc>
                <a:tc>
                  <a:txBody>
                    <a:bodyPr/>
                    <a:lstStyle/>
                    <a:p>
                      <a:r>
                        <a:rPr lang="en-US" sz="1100" dirty="0">
                          <a:latin typeface="Abadi" panose="020B0604020104020204" pitchFamily="34" charset="0"/>
                        </a:rPr>
                        <a:t>3</a:t>
                      </a:r>
                    </a:p>
                  </a:txBody>
                  <a:tcPr/>
                </a:tc>
                <a:tc>
                  <a:txBody>
                    <a:bodyPr/>
                    <a:lstStyle/>
                    <a:p>
                      <a:r>
                        <a:rPr lang="en-US" sz="1100" dirty="0">
                          <a:latin typeface="Abadi" panose="020B0604020104020204" pitchFamily="34" charset="0"/>
                        </a:rPr>
                        <a:t>2 year long competition culminating in 3 performances selecting one winner. the program selects finalists who will showcase new works created on the company and vie for the prize of a commission—which will be awarded by a panel of guest artistic directors. </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708903858"/>
                  </a:ext>
                </a:extLst>
              </a:tr>
              <a:tr h="419705">
                <a:tc>
                  <a:txBody>
                    <a:bodyPr/>
                    <a:lstStyle/>
                    <a:p>
                      <a:r>
                        <a:rPr lang="en-US" sz="1100" dirty="0">
                          <a:latin typeface="Abadi" panose="020B0604020104020204" pitchFamily="34" charset="0"/>
                        </a:rPr>
                        <a:t>New England Foundation for the Arts - </a:t>
                      </a:r>
                      <a:r>
                        <a:rPr lang="en-US" sz="1100" dirty="0" err="1">
                          <a:latin typeface="Abadi" panose="020B0604020104020204" pitchFamily="34" charset="0"/>
                        </a:rPr>
                        <a:t>Nat'l</a:t>
                      </a:r>
                      <a:r>
                        <a:rPr lang="en-US" sz="1100" dirty="0">
                          <a:latin typeface="Abadi" panose="020B0604020104020204" pitchFamily="34" charset="0"/>
                        </a:rPr>
                        <a:t> Dance Project - Production Grant</a:t>
                      </a:r>
                    </a:p>
                  </a:txBody>
                  <a:tcPr/>
                </a:tc>
                <a:tc>
                  <a:txBody>
                    <a:bodyPr/>
                    <a:lstStyle/>
                    <a:p>
                      <a:r>
                        <a:rPr lang="en-US" sz="1100" dirty="0">
                          <a:latin typeface="Abadi" panose="020B0604020104020204" pitchFamily="34" charset="0"/>
                        </a:rPr>
                        <a:t>N/A</a:t>
                      </a:r>
                    </a:p>
                  </a:txBody>
                  <a:tcPr/>
                </a:tc>
                <a:tc>
                  <a:txBody>
                    <a:bodyPr/>
                    <a:lstStyle/>
                    <a:p>
                      <a:r>
                        <a:rPr lang="en-US" sz="1100" b="0" i="0" kern="1200" dirty="0">
                          <a:solidFill>
                            <a:schemeClr val="dk1"/>
                          </a:solidFill>
                          <a:effectLst/>
                          <a:latin typeface="Abadi" panose="020B0604020104020204" pitchFamily="34" charset="0"/>
                          <a:ea typeface="+mn-ea"/>
                          <a:cs typeface="+mn-cs"/>
                        </a:rPr>
                        <a:t>'Production Awards' are for dance works instead of individuals. </a:t>
                      </a:r>
                      <a:r>
                        <a:rPr lang="en-US" sz="1100" dirty="0">
                          <a:latin typeface="Abadi" panose="020B0604020104020204" pitchFamily="34" charset="0"/>
                        </a:rPr>
                        <a:t>support up to 50% of the artist’s fee, including housing, per diem, and travel; receive up to $35,000 in reserved funds to support a U.S. tour</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4255284598"/>
                  </a:ext>
                </a:extLst>
              </a:tr>
              <a:tr h="419705">
                <a:tc>
                  <a:txBody>
                    <a:bodyPr/>
                    <a:lstStyle/>
                    <a:p>
                      <a:r>
                        <a:rPr lang="en-US" sz="1100" dirty="0">
                          <a:latin typeface="Abadi" panose="020B0604020104020204" pitchFamily="34" charset="0"/>
                        </a:rPr>
                        <a:t>National Choreographers Initiative (NCI)</a:t>
                      </a:r>
                    </a:p>
                  </a:txBody>
                  <a:tcPr/>
                </a:tc>
                <a:tc>
                  <a:txBody>
                    <a:bodyPr/>
                    <a:lstStyle/>
                    <a:p>
                      <a:r>
                        <a:rPr lang="en-US" sz="1100" dirty="0">
                          <a:latin typeface="Abadi" panose="020B0604020104020204" pitchFamily="34" charset="0"/>
                        </a:rPr>
                        <a:t>4</a:t>
                      </a:r>
                    </a:p>
                  </a:txBody>
                  <a:tcPr/>
                </a:tc>
                <a:tc>
                  <a:txBody>
                    <a:bodyPr/>
                    <a:lstStyle/>
                    <a:p>
                      <a:r>
                        <a:rPr lang="en-US" sz="1100" dirty="0">
                          <a:latin typeface="Abadi" panose="020B0604020104020204" pitchFamily="34" charset="0"/>
                        </a:rPr>
                        <a:t>Residency to workshop, create new works, and stage them for a showing</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2881961905"/>
                  </a:ext>
                </a:extLst>
              </a:tr>
              <a:tr h="419705">
                <a:tc>
                  <a:txBody>
                    <a:bodyPr/>
                    <a:lstStyle/>
                    <a:p>
                      <a:r>
                        <a:rPr lang="en-US" sz="1100" dirty="0">
                          <a:latin typeface="Abadi" panose="020B0604020104020204" pitchFamily="34" charset="0"/>
                        </a:rPr>
                        <a:t>NYU Center for Ballet and Arts (CBA) Residency Fellowship</a:t>
                      </a:r>
                    </a:p>
                  </a:txBody>
                  <a:tcPr/>
                </a:tc>
                <a:tc>
                  <a:txBody>
                    <a:bodyPr/>
                    <a:lstStyle/>
                    <a:p>
                      <a:r>
                        <a:rPr lang="en-US" sz="1100" dirty="0">
                          <a:latin typeface="Abadi" panose="020B0604020104020204" pitchFamily="34" charset="0"/>
                        </a:rPr>
                        <a:t>Many, 2-10 each year in ballet discipline</a:t>
                      </a:r>
                    </a:p>
                  </a:txBody>
                  <a:tcPr/>
                </a:tc>
                <a:tc>
                  <a:txBody>
                    <a:bodyPr/>
                    <a:lstStyle/>
                    <a:p>
                      <a:r>
                        <a:rPr lang="en-US" sz="1100" dirty="0">
                          <a:latin typeface="Abadi" panose="020B0604020104020204" pitchFamily="34" charset="0"/>
                        </a:rPr>
                        <a:t> $2,500 per week, use of NYU Center for Ballet and the Arts studio,</a:t>
                      </a:r>
                    </a:p>
                    <a:p>
                      <a:r>
                        <a:rPr lang="en-US" sz="1100" dirty="0">
                          <a:latin typeface="Abadi" panose="020B0604020104020204" pitchFamily="34" charset="0"/>
                        </a:rPr>
                        <a:t>offices, and conference room, housing, transportation, and visa.</a:t>
                      </a:r>
                    </a:p>
                  </a:txBody>
                  <a:tcPr/>
                </a:tc>
                <a:tc>
                  <a:txBody>
                    <a:bodyPr/>
                    <a:lstStyle/>
                    <a:p>
                      <a:r>
                        <a:rPr lang="en-US" sz="1100" dirty="0">
                          <a:latin typeface="Abadi" panose="020B0604020104020204" pitchFamily="34" charset="0"/>
                        </a:rPr>
                        <a:t>Three times a year (fall, summer, spring)</a:t>
                      </a:r>
                    </a:p>
                  </a:txBody>
                  <a:tcPr/>
                </a:tc>
                <a:extLst>
                  <a:ext uri="{0D108BD9-81ED-4DB2-BD59-A6C34878D82A}">
                    <a16:rowId xmlns:a16="http://schemas.microsoft.com/office/drawing/2014/main" val="3863294809"/>
                  </a:ext>
                </a:extLst>
              </a:tr>
              <a:tr h="419705">
                <a:tc>
                  <a:txBody>
                    <a:bodyPr/>
                    <a:lstStyle/>
                    <a:p>
                      <a:r>
                        <a:rPr lang="en-US" sz="1100" dirty="0">
                          <a:latin typeface="Abadi" panose="020B0604020104020204" pitchFamily="34" charset="0"/>
                        </a:rPr>
                        <a:t>NYC Centre</a:t>
                      </a:r>
                    </a:p>
                  </a:txBody>
                  <a:tcPr/>
                </a:tc>
                <a:tc>
                  <a:txBody>
                    <a:bodyPr/>
                    <a:lstStyle/>
                    <a:p>
                      <a:r>
                        <a:rPr lang="en-US" sz="1100" dirty="0">
                          <a:latin typeface="Abadi" panose="020B0604020104020204" pitchFamily="34" charset="0"/>
                        </a:rPr>
                        <a:t>1 - 3</a:t>
                      </a:r>
                    </a:p>
                  </a:txBody>
                  <a:tcPr/>
                </a:tc>
                <a:tc>
                  <a:txBody>
                    <a:bodyPr/>
                    <a:lstStyle/>
                    <a:p>
                      <a:r>
                        <a:rPr lang="en-US" sz="1100" dirty="0">
                          <a:latin typeface="Abadi" panose="020B0604020104020204" pitchFamily="34" charset="0"/>
                        </a:rPr>
                        <a:t>The Fellowship, which provides three choreographers with a creative home at City Center for one year, reflects City Center’s long history of nurturing dance makers from George Balanchine to Christopher Wheeldon.</a:t>
                      </a:r>
                    </a:p>
                  </a:txBody>
                  <a:tcPr/>
                </a:tc>
                <a:tc>
                  <a:txBody>
                    <a:bodyPr/>
                    <a:lstStyle/>
                    <a:p>
                      <a:r>
                        <a:rPr lang="en-US" sz="1100" dirty="0">
                          <a:latin typeface="Abadi" panose="020B0604020104020204" pitchFamily="34" charset="0"/>
                        </a:rPr>
                        <a:t>Once a Year</a:t>
                      </a:r>
                    </a:p>
                  </a:txBody>
                  <a:tcPr/>
                </a:tc>
                <a:extLst>
                  <a:ext uri="{0D108BD9-81ED-4DB2-BD59-A6C34878D82A}">
                    <a16:rowId xmlns:a16="http://schemas.microsoft.com/office/drawing/2014/main" val="2029279888"/>
                  </a:ext>
                </a:extLst>
              </a:tr>
            </a:tbl>
          </a:graphicData>
        </a:graphic>
      </p:graphicFrame>
    </p:spTree>
    <p:extLst>
      <p:ext uri="{BB962C8B-B14F-4D97-AF65-F5344CB8AC3E}">
        <p14:creationId xmlns:p14="http://schemas.microsoft.com/office/powerpoint/2010/main" val="243710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35BF4-75C5-4707-BD0B-6F640421D400}"/>
              </a:ext>
            </a:extLst>
          </p:cNvPr>
          <p:cNvSpPr>
            <a:spLocks noGrp="1"/>
          </p:cNvSpPr>
          <p:nvPr>
            <p:ph type="sldNum" sz="quarter" idx="12"/>
          </p:nvPr>
        </p:nvSpPr>
        <p:spPr/>
        <p:txBody>
          <a:bodyPr/>
          <a:lstStyle/>
          <a:p>
            <a:fld id="{0DA3C10A-F7B5-4CFB-A1D2-D771F41BF661}" type="slidenum">
              <a:rPr lang="en-GB" smtClean="0"/>
              <a:t>9</a:t>
            </a:fld>
            <a:endParaRPr lang="en-GB"/>
          </a:p>
        </p:txBody>
      </p:sp>
      <p:sp>
        <p:nvSpPr>
          <p:cNvPr id="3" name="Title 2">
            <a:extLst>
              <a:ext uri="{FF2B5EF4-FFF2-40B4-BE49-F238E27FC236}">
                <a16:creationId xmlns:a16="http://schemas.microsoft.com/office/drawing/2014/main" id="{DF4B1CF2-5E3C-442A-A13C-6A22BC4D8A42}"/>
              </a:ext>
            </a:extLst>
          </p:cNvPr>
          <p:cNvSpPr>
            <a:spLocks noGrp="1"/>
          </p:cNvSpPr>
          <p:nvPr>
            <p:ph type="title"/>
          </p:nvPr>
        </p:nvSpPr>
        <p:spPr/>
        <p:txBody>
          <a:bodyPr/>
          <a:lstStyle/>
          <a:p>
            <a:r>
              <a:rPr lang="en-US" dirty="0"/>
              <a:t>Key Findings</a:t>
            </a:r>
            <a:endParaRPr lang="en-GB" dirty="0"/>
          </a:p>
        </p:txBody>
      </p:sp>
      <p:sp>
        <p:nvSpPr>
          <p:cNvPr id="4" name="Rectangle 3">
            <a:extLst>
              <a:ext uri="{FF2B5EF4-FFF2-40B4-BE49-F238E27FC236}">
                <a16:creationId xmlns:a16="http://schemas.microsoft.com/office/drawing/2014/main" id="{8778B794-8B93-4DD0-8234-134252E87796}"/>
              </a:ext>
            </a:extLst>
          </p:cNvPr>
          <p:cNvSpPr/>
          <p:nvPr/>
        </p:nvSpPr>
        <p:spPr>
          <a:xfrm>
            <a:off x="3819210" y="3796175"/>
            <a:ext cx="6096000" cy="646331"/>
          </a:xfrm>
          <a:prstGeom prst="rect">
            <a:avLst/>
          </a:prstGeom>
        </p:spPr>
        <p:txBody>
          <a:bodyPr>
            <a:spAutoFit/>
          </a:bodyPr>
          <a:lstStyle/>
          <a:p>
            <a:r>
              <a:rPr lang="en-US" i="1" dirty="0">
                <a:latin typeface="Abadi" panose="020B0604020104020204" pitchFamily="34" charset="0"/>
              </a:rPr>
              <a:t>“This is not a pipeline issue. It is a failure of imagination by a field whose job is to imagine the way the world could be.”</a:t>
            </a:r>
            <a:endParaRPr lang="en-GB" dirty="0"/>
          </a:p>
        </p:txBody>
      </p:sp>
      <p:sp>
        <p:nvSpPr>
          <p:cNvPr id="5" name="Rectangle 4">
            <a:extLst>
              <a:ext uri="{FF2B5EF4-FFF2-40B4-BE49-F238E27FC236}">
                <a16:creationId xmlns:a16="http://schemas.microsoft.com/office/drawing/2014/main" id="{4739ED63-7F15-4EFC-BAC7-6223C9DEB181}"/>
              </a:ext>
            </a:extLst>
          </p:cNvPr>
          <p:cNvSpPr/>
          <p:nvPr/>
        </p:nvSpPr>
        <p:spPr>
          <a:xfrm>
            <a:off x="6599274" y="4530526"/>
            <a:ext cx="4330996" cy="230832"/>
          </a:xfrm>
          <a:prstGeom prst="rect">
            <a:avLst/>
          </a:prstGeom>
        </p:spPr>
        <p:txBody>
          <a:bodyPr wrap="square">
            <a:spAutoFit/>
          </a:bodyPr>
          <a:lstStyle/>
          <a:p>
            <a:r>
              <a:rPr lang="en-US" sz="900" dirty="0">
                <a:latin typeface="Abadi" panose="020B0604020104020204" pitchFamily="34" charset="0"/>
              </a:rPr>
              <a:t>- Rachel </a:t>
            </a:r>
            <a:r>
              <a:rPr lang="en-US" sz="900" dirty="0" err="1">
                <a:latin typeface="Abadi" panose="020B0604020104020204" pitchFamily="34" charset="0"/>
              </a:rPr>
              <a:t>Chavkin</a:t>
            </a:r>
            <a:r>
              <a:rPr lang="en-US" sz="900" dirty="0">
                <a:latin typeface="Abadi" panose="020B0604020104020204" pitchFamily="34" charset="0"/>
              </a:rPr>
              <a:t>, Tony award-winning director of “</a:t>
            </a:r>
            <a:r>
              <a:rPr lang="en-US" sz="900" dirty="0" err="1">
                <a:latin typeface="Abadi" panose="020B0604020104020204" pitchFamily="34" charset="0"/>
              </a:rPr>
              <a:t>Hadestown</a:t>
            </a:r>
            <a:r>
              <a:rPr lang="en-US" sz="900" dirty="0">
                <a:latin typeface="Abadi" panose="020B0604020104020204" pitchFamily="34" charset="0"/>
              </a:rPr>
              <a:t>”</a:t>
            </a:r>
            <a:endParaRPr lang="en-GB" sz="900" dirty="0">
              <a:latin typeface="Abadi" panose="020B0604020104020204" pitchFamily="34" charset="0"/>
            </a:endParaRPr>
          </a:p>
        </p:txBody>
      </p:sp>
    </p:spTree>
    <p:extLst>
      <p:ext uri="{BB962C8B-B14F-4D97-AF65-F5344CB8AC3E}">
        <p14:creationId xmlns:p14="http://schemas.microsoft.com/office/powerpoint/2010/main" val="657250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_lh8.GnM8wk1R7PRJrs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kUlSJPaJvv4JRugpFb.7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TNejBohubYQe9dTylRj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pIFc5AmDjfSUVgT7TtL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RKEWH.9QpHdBPOM0Up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7FeW1yYFmr5bx1vsyHQ9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Br030YvK26w4QcG_cWb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8mxsTUoIVYK8PINNP5C0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8mxsTUoIVYK8PINNP5C0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bXzBrREpU7VE6z5qMGQ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2aaL3h8wm_aY7xv87fIs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YbQBus5hBjbbkgy7sPt1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Br030YvK26w4QcG_cWbL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75KjYKLfk70YDtVaDxad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uGfyKQJaA3UXrxQmOB3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bXzBrREpU7VE6z5qMGQ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rm9j2s.Drr1JZ1jNCfEr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WlKXT1vjcitTQKIFjY3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SrA350hFywr1Vw8VqUo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SrA350hFywr1Vw8VqUoD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PXhVeLgVU7fHDCyx6T.Fg"/>
</p:tagLst>
</file>

<file path=ppt/theme/theme1.xml><?xml version="1.0" encoding="utf-8"?>
<a:theme xmlns:a="http://schemas.openxmlformats.org/drawingml/2006/main" name="Facet">
  <a:themeElements>
    <a:clrScheme name="Custom 5">
      <a:dk1>
        <a:sysClr val="windowText" lastClr="000000"/>
      </a:dk1>
      <a:lt1>
        <a:sysClr val="window" lastClr="FFFFFF"/>
      </a:lt1>
      <a:dk2>
        <a:srgbClr val="07515D"/>
      </a:dk2>
      <a:lt2>
        <a:srgbClr val="EBEBEB"/>
      </a:lt2>
      <a:accent1>
        <a:srgbClr val="0A7D8F"/>
      </a:accent1>
      <a:accent2>
        <a:srgbClr val="085F6E"/>
      </a:accent2>
      <a:accent3>
        <a:srgbClr val="FCB611"/>
      </a:accent3>
      <a:accent4>
        <a:srgbClr val="D36028"/>
      </a:accent4>
      <a:accent5>
        <a:srgbClr val="502B84"/>
      </a:accent5>
      <a:accent6>
        <a:srgbClr val="1F3C7D"/>
      </a:accent6>
      <a:hlink>
        <a:srgbClr val="0B8FA5"/>
      </a:hlink>
      <a:folHlink>
        <a:srgbClr val="0DA9C3"/>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TotalTime>
  <Words>3247</Words>
  <Application>Microsoft Office PowerPoint</Application>
  <PresentationFormat>Widescreen</PresentationFormat>
  <Paragraphs>352</Paragraphs>
  <Slides>21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Abadi</vt:lpstr>
      <vt:lpstr>Arial</vt:lpstr>
      <vt:lpstr>Calibri</vt:lpstr>
      <vt:lpstr>Courier New</vt:lpstr>
      <vt:lpstr>Trebuchet MS</vt:lpstr>
      <vt:lpstr>Wingdings</vt:lpstr>
      <vt:lpstr>Wingdings 3</vt:lpstr>
      <vt:lpstr>Facet</vt:lpstr>
      <vt:lpstr>think-cell Slide</vt:lpstr>
      <vt:lpstr>Project Summary</vt:lpstr>
      <vt:lpstr>Agenda</vt:lpstr>
      <vt:lpstr>Project Overview</vt:lpstr>
      <vt:lpstr>Project Overview | Approach </vt:lpstr>
      <vt:lpstr>Project Overview | Ballet Industry</vt:lpstr>
      <vt:lpstr>Project Overview | Choreography Career </vt:lpstr>
      <vt:lpstr>Project Overview | Fellowship Programs</vt:lpstr>
      <vt:lpstr>Project Overview | Fellowship Programs</vt:lpstr>
      <vt:lpstr>Key Findings</vt:lpstr>
      <vt:lpstr>Key Findings | Qualitative </vt:lpstr>
      <vt:lpstr>Key Findings | A Narrowing Funnel</vt:lpstr>
      <vt:lpstr>Appendix | Narrowing Funnel</vt:lpstr>
      <vt:lpstr>Key Findings | Data – Gender Breakdown</vt:lpstr>
      <vt:lpstr>Key Findings | Program Summary</vt:lpstr>
      <vt:lpstr>Recommendations</vt:lpstr>
      <vt:lpstr>Recommendations | Background</vt:lpstr>
      <vt:lpstr>Recommendations</vt:lpstr>
      <vt:lpstr>Recommendations</vt:lpstr>
      <vt:lpstr>Appendix</vt:lpstr>
      <vt:lpstr>Appendix | Data Matrix</vt:lpstr>
      <vt:lpstr>Appendix | Fellowship Programs with no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Reichert</dc:creator>
  <cp:lastModifiedBy>Megan Reichert</cp:lastModifiedBy>
  <cp:revision>72</cp:revision>
  <dcterms:created xsi:type="dcterms:W3CDTF">2020-10-19T16:43:26Z</dcterms:created>
  <dcterms:modified xsi:type="dcterms:W3CDTF">2020-12-11T23:26:42Z</dcterms:modified>
</cp:coreProperties>
</file>